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4" r:id="rId3"/>
    <p:sldId id="257" r:id="rId4"/>
    <p:sldId id="258" r:id="rId5"/>
    <p:sldId id="259" r:id="rId6"/>
    <p:sldId id="260" r:id="rId7"/>
    <p:sldId id="261" r:id="rId8"/>
    <p:sldId id="262" r:id="rId9"/>
    <p:sldId id="336" r:id="rId10"/>
    <p:sldId id="263" r:id="rId11"/>
    <p:sldId id="264" r:id="rId12"/>
    <p:sldId id="265" r:id="rId13"/>
    <p:sldId id="266" r:id="rId14"/>
    <p:sldId id="267" r:id="rId15"/>
    <p:sldId id="337" r:id="rId16"/>
    <p:sldId id="269" r:id="rId17"/>
    <p:sldId id="270" r:id="rId18"/>
    <p:sldId id="271" r:id="rId19"/>
    <p:sldId id="272" r:id="rId20"/>
    <p:sldId id="273" r:id="rId21"/>
    <p:sldId id="279" r:id="rId22"/>
    <p:sldId id="274" r:id="rId23"/>
    <p:sldId id="275" r:id="rId24"/>
    <p:sldId id="276" r:id="rId25"/>
    <p:sldId id="277" r:id="rId26"/>
    <p:sldId id="278" r:id="rId27"/>
    <p:sldId id="280" r:id="rId28"/>
    <p:sldId id="281" r:id="rId29"/>
    <p:sldId id="282" r:id="rId30"/>
    <p:sldId id="283" r:id="rId31"/>
    <p:sldId id="284" r:id="rId32"/>
    <p:sldId id="286" r:id="rId33"/>
    <p:sldId id="285"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29" r:id="rId52"/>
    <p:sldId id="330" r:id="rId53"/>
    <p:sldId id="331"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25" r:id="rId70"/>
    <p:sldId id="333" r:id="rId71"/>
    <p:sldId id="326" r:id="rId72"/>
    <p:sldId id="332" r:id="rId73"/>
    <p:sldId id="327" r:id="rId74"/>
    <p:sldId id="328" r:id="rId75"/>
    <p:sldId id="319" r:id="rId76"/>
    <p:sldId id="320" r:id="rId77"/>
    <p:sldId id="334" r:id="rId78"/>
    <p:sldId id="321" r:id="rId79"/>
    <p:sldId id="335" r:id="rId80"/>
    <p:sldId id="322" r:id="rId81"/>
    <p:sldId id="323" r:id="rId8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40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65B94-9815-E7FD-53D1-FCDC329530E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6A11210-6840-5930-690D-D446896A7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DC9046A-FB78-C43F-F350-C215909E2201}"/>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5" name="Espace réservé du pied de page 4">
            <a:extLst>
              <a:ext uri="{FF2B5EF4-FFF2-40B4-BE49-F238E27FC236}">
                <a16:creationId xmlns:a16="http://schemas.microsoft.com/office/drawing/2014/main" id="{F9551227-524E-5D6C-B514-1DA12E3B78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D3366A-596C-F9B9-E1A7-2409F685AD86}"/>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2052817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44B83-06B7-B525-347A-518D3C045A9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6867BC-73A4-B4C0-981D-9C25C094485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D53AE6-A8FA-3B54-62F5-93E133D8BF76}"/>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5" name="Espace réservé du pied de page 4">
            <a:extLst>
              <a:ext uri="{FF2B5EF4-FFF2-40B4-BE49-F238E27FC236}">
                <a16:creationId xmlns:a16="http://schemas.microsoft.com/office/drawing/2014/main" id="{0457403B-9464-93E7-78F3-604B70F229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EC26AA8-0B3D-3E2F-EAB7-F0BF18EADCF8}"/>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428710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99D1661-D689-D719-AC52-ED541F19231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683810F-DB00-4CA7-0432-AE6DFCFB645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A251DE-40A6-EE86-6241-48D2BE768732}"/>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5" name="Espace réservé du pied de page 4">
            <a:extLst>
              <a:ext uri="{FF2B5EF4-FFF2-40B4-BE49-F238E27FC236}">
                <a16:creationId xmlns:a16="http://schemas.microsoft.com/office/drawing/2014/main" id="{9C6C8217-4B6B-7FCB-BC83-77993533E6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55F9BE-9342-A3E7-78AF-E07AEAF7B148}"/>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3263723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CC973-F321-D19B-32A5-5B76BB772B4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78E99DC-A925-8A84-9088-425E416336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E0E427-8572-9517-E219-A79EA0D0F9BD}"/>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5" name="Espace réservé du pied de page 4">
            <a:extLst>
              <a:ext uri="{FF2B5EF4-FFF2-40B4-BE49-F238E27FC236}">
                <a16:creationId xmlns:a16="http://schemas.microsoft.com/office/drawing/2014/main" id="{BEC4562E-05B5-1881-9A94-D570CC9157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207D26-DD4E-2D3E-ADD2-25D71DF29405}"/>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77565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76885A-E46B-6D8F-129B-1E0B18ACB66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F90FB71-9D1D-2DAD-9E94-486C26F73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10DB2C4-B123-A96C-7A9B-85DD6B327B1A}"/>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5" name="Espace réservé du pied de page 4">
            <a:extLst>
              <a:ext uri="{FF2B5EF4-FFF2-40B4-BE49-F238E27FC236}">
                <a16:creationId xmlns:a16="http://schemas.microsoft.com/office/drawing/2014/main" id="{9E04D03E-1473-0496-F728-5CC8B60296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2BE5C8-9116-05D4-2FB9-E16BBB98D638}"/>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216979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ED5F9-7CB9-06C3-53A6-6C2FFE9CC99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2E2CB8-0F63-0217-6990-D9F8FD342A1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55F7FA1-B20E-43A5-170F-779EF1AE181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550EDD4-D00B-ED29-EAE0-B511251B4F1D}"/>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6" name="Espace réservé du pied de page 5">
            <a:extLst>
              <a:ext uri="{FF2B5EF4-FFF2-40B4-BE49-F238E27FC236}">
                <a16:creationId xmlns:a16="http://schemas.microsoft.com/office/drawing/2014/main" id="{E290BCDA-0BBC-BC04-57E2-220BBFD5FF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DCA4F7-9C0A-344A-0B2E-BD62F85BF5EC}"/>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1076101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51BFE2-C876-D850-A5D5-6F9C75E0A59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6AED887-ED80-37BA-2B1A-900EDB9D4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C6C21F-134B-0C2D-E2E6-C7B7E63ACB5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3FD7CAC-7B19-6F76-9376-D46401699A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A2BC65B-9422-E3F7-7764-507960B924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6D2448-37E7-B014-CD00-24BB172C2215}"/>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8" name="Espace réservé du pied de page 7">
            <a:extLst>
              <a:ext uri="{FF2B5EF4-FFF2-40B4-BE49-F238E27FC236}">
                <a16:creationId xmlns:a16="http://schemas.microsoft.com/office/drawing/2014/main" id="{13599928-9637-E292-70C5-29AE13FD5DC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F8E2299-1E9D-8546-DF9E-5E0D13E09AB2}"/>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2217518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7F793A-BDFC-0AB4-5530-CA8B27413DE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955CD17-582A-EBB2-36BB-B50C5D8DF11F}"/>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4" name="Espace réservé du pied de page 3">
            <a:extLst>
              <a:ext uri="{FF2B5EF4-FFF2-40B4-BE49-F238E27FC236}">
                <a16:creationId xmlns:a16="http://schemas.microsoft.com/office/drawing/2014/main" id="{B57B8757-F72D-1756-9F97-789D4D38FBE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D54834F-7B3C-33F9-0134-0DECC3A38D2F}"/>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384385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4A1F412-B24E-B662-AF55-C01E8514832D}"/>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3" name="Espace réservé du pied de page 2">
            <a:extLst>
              <a:ext uri="{FF2B5EF4-FFF2-40B4-BE49-F238E27FC236}">
                <a16:creationId xmlns:a16="http://schemas.microsoft.com/office/drawing/2014/main" id="{D3148FBC-5F32-0509-F725-E19266E1BC1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7AE6220-4527-DAF3-8474-0E9AB8E08375}"/>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162298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F468E-8452-2A19-B2FD-0F30126F24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6750E07-2B7C-A79A-9025-650837FC6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13F3D33-09E2-6290-D55E-FD2054D1F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00412F7-F83D-B3A5-1082-F66CD5264EA4}"/>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6" name="Espace réservé du pied de page 5">
            <a:extLst>
              <a:ext uri="{FF2B5EF4-FFF2-40B4-BE49-F238E27FC236}">
                <a16:creationId xmlns:a16="http://schemas.microsoft.com/office/drawing/2014/main" id="{C10CA1C1-1A5A-403F-E365-C49027F3633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5135F2-9568-F07E-3FBC-ADBA54B2DDB1}"/>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2964845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54CC4A-94A1-FCDD-DD39-BAB59FFCE3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C52D01F-E77B-604B-FB63-AAADF23FE3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0DEC2E7-DD33-E1B4-16F8-7A7D31E32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321E037-6024-D318-CF6E-20BCA0BB08E6}"/>
              </a:ext>
            </a:extLst>
          </p:cNvPr>
          <p:cNvSpPr>
            <a:spLocks noGrp="1"/>
          </p:cNvSpPr>
          <p:nvPr>
            <p:ph type="dt" sz="half" idx="10"/>
          </p:nvPr>
        </p:nvSpPr>
        <p:spPr/>
        <p:txBody>
          <a:bodyPr/>
          <a:lstStyle/>
          <a:p>
            <a:fld id="{74F67431-7134-4A4C-B7E5-82C705DF338F}" type="datetimeFigureOut">
              <a:rPr lang="fr-FR" smtClean="0"/>
              <a:t>11/11/2023</a:t>
            </a:fld>
            <a:endParaRPr lang="fr-FR"/>
          </a:p>
        </p:txBody>
      </p:sp>
      <p:sp>
        <p:nvSpPr>
          <p:cNvPr id="6" name="Espace réservé du pied de page 5">
            <a:extLst>
              <a:ext uri="{FF2B5EF4-FFF2-40B4-BE49-F238E27FC236}">
                <a16:creationId xmlns:a16="http://schemas.microsoft.com/office/drawing/2014/main" id="{F2C6B21C-35BE-8801-3683-F7DA8F95799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99BA06-D4F9-2579-FB69-8616A71AA93C}"/>
              </a:ext>
            </a:extLst>
          </p:cNvPr>
          <p:cNvSpPr>
            <a:spLocks noGrp="1"/>
          </p:cNvSpPr>
          <p:nvPr>
            <p:ph type="sldNum" sz="quarter" idx="12"/>
          </p:nvPr>
        </p:nvSpPr>
        <p:spPr/>
        <p:txBody>
          <a:bodyPr/>
          <a:lstStyle/>
          <a:p>
            <a:fld id="{A3ABE9DC-1498-4760-9AE9-AA8B2F2F340A}" type="slidenum">
              <a:rPr lang="fr-FR" smtClean="0"/>
              <a:t>‹N°›</a:t>
            </a:fld>
            <a:endParaRPr lang="fr-FR"/>
          </a:p>
        </p:txBody>
      </p:sp>
    </p:spTree>
    <p:extLst>
      <p:ext uri="{BB962C8B-B14F-4D97-AF65-F5344CB8AC3E}">
        <p14:creationId xmlns:p14="http://schemas.microsoft.com/office/powerpoint/2010/main" val="821171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8FD63F6-1AFF-70E2-F9FB-9AA38C4B6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3BFD2CE-5F88-B818-61E5-82A17323E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7A62BD-DFED-9327-A1D4-DCB676124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67431-7134-4A4C-B7E5-82C705DF338F}" type="datetimeFigureOut">
              <a:rPr lang="fr-FR" smtClean="0"/>
              <a:t>11/11/2023</a:t>
            </a:fld>
            <a:endParaRPr lang="fr-FR"/>
          </a:p>
        </p:txBody>
      </p:sp>
      <p:sp>
        <p:nvSpPr>
          <p:cNvPr id="5" name="Espace réservé du pied de page 4">
            <a:extLst>
              <a:ext uri="{FF2B5EF4-FFF2-40B4-BE49-F238E27FC236}">
                <a16:creationId xmlns:a16="http://schemas.microsoft.com/office/drawing/2014/main" id="{BCE45A5B-7F71-A41C-14F5-3588CDBCDC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67358DD-1CC2-6398-A482-C7F0F6C498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BE9DC-1498-4760-9AE9-AA8B2F2F340A}" type="slidenum">
              <a:rPr lang="fr-FR" smtClean="0"/>
              <a:t>‹N°›</a:t>
            </a:fld>
            <a:endParaRPr lang="fr-FR"/>
          </a:p>
        </p:txBody>
      </p:sp>
    </p:spTree>
    <p:extLst>
      <p:ext uri="{BB962C8B-B14F-4D97-AF65-F5344CB8AC3E}">
        <p14:creationId xmlns:p14="http://schemas.microsoft.com/office/powerpoint/2010/main" val="3108774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_Toc146186019"/><Relationship Id="rId13" Type="http://schemas.openxmlformats.org/officeDocument/2006/relationships/hyperlink" Target="#_Toc146186024"/><Relationship Id="rId3" Type="http://schemas.openxmlformats.org/officeDocument/2006/relationships/hyperlink" Target="#_Toc146186014"/><Relationship Id="rId7" Type="http://schemas.openxmlformats.org/officeDocument/2006/relationships/hyperlink" Target="#_Toc146186018"/><Relationship Id="rId12" Type="http://schemas.openxmlformats.org/officeDocument/2006/relationships/hyperlink" Target="#_Toc146186023"/><Relationship Id="rId17" Type="http://schemas.openxmlformats.org/officeDocument/2006/relationships/hyperlink" Target="#_Toc146186028"/><Relationship Id="rId2" Type="http://schemas.openxmlformats.org/officeDocument/2006/relationships/hyperlink" Target="#_Toc146186013"/><Relationship Id="rId16" Type="http://schemas.openxmlformats.org/officeDocument/2006/relationships/hyperlink" Target="#_Toc146186027"/><Relationship Id="rId1" Type="http://schemas.openxmlformats.org/officeDocument/2006/relationships/slideLayout" Target="../slideLayouts/slideLayout7.xml"/><Relationship Id="rId6" Type="http://schemas.openxmlformats.org/officeDocument/2006/relationships/hyperlink" Target="#_Toc146186017"/><Relationship Id="rId11" Type="http://schemas.openxmlformats.org/officeDocument/2006/relationships/hyperlink" Target="#_Toc146186022"/><Relationship Id="rId5" Type="http://schemas.openxmlformats.org/officeDocument/2006/relationships/hyperlink" Target="#_Toc146186016"/><Relationship Id="rId15" Type="http://schemas.openxmlformats.org/officeDocument/2006/relationships/hyperlink" Target="#_Toc146186026"/><Relationship Id="rId10" Type="http://schemas.openxmlformats.org/officeDocument/2006/relationships/hyperlink" Target="#_Toc146186021"/><Relationship Id="rId4" Type="http://schemas.openxmlformats.org/officeDocument/2006/relationships/hyperlink" Target="#_Toc146186015"/><Relationship Id="rId9" Type="http://schemas.openxmlformats.org/officeDocument/2006/relationships/hyperlink" Target="#_Toc146186020"/><Relationship Id="rId14" Type="http://schemas.openxmlformats.org/officeDocument/2006/relationships/hyperlink" Target="#_Toc146186025"/></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hyperlink" Target="about:blank" TargetMode="Externa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BB68DA1-671D-7517-8A54-1822792CC50F}"/>
              </a:ext>
            </a:extLst>
          </p:cNvPr>
          <p:cNvSpPr>
            <a:spLocks noGrp="1"/>
          </p:cNvSpPr>
          <p:nvPr>
            <p:ph type="ctrTitle"/>
          </p:nvPr>
        </p:nvSpPr>
        <p:spPr/>
        <p:txBody>
          <a:bodyPr>
            <a:normAutofit/>
          </a:bodyPr>
          <a:lstStyle/>
          <a:p>
            <a:r>
              <a:rPr lang="fr-FR" sz="16600" dirty="0"/>
              <a:t>L’infini</a:t>
            </a:r>
            <a:endParaRPr lang="fr-FR" dirty="0"/>
          </a:p>
        </p:txBody>
      </p:sp>
    </p:spTree>
    <p:extLst>
      <p:ext uri="{BB962C8B-B14F-4D97-AF65-F5344CB8AC3E}">
        <p14:creationId xmlns:p14="http://schemas.microsoft.com/office/powerpoint/2010/main" val="274900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DF3A13E-A50D-C566-C8C5-F1E33B200FD2}"/>
              </a:ext>
            </a:extLst>
          </p:cNvPr>
          <p:cNvSpPr txBox="1"/>
          <p:nvPr/>
        </p:nvSpPr>
        <p:spPr>
          <a:xfrm>
            <a:off x="369758" y="331105"/>
            <a:ext cx="11452484" cy="1122871"/>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Une première approche consiste à se demander jusqu’où on peut compter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descr="Qu'est-ce qui est plus grand que l'infini ?">
            <a:extLst>
              <a:ext uri="{FF2B5EF4-FFF2-40B4-BE49-F238E27FC236}">
                <a16:creationId xmlns:a16="http://schemas.microsoft.com/office/drawing/2014/main" id="{EBFC443E-6F03-2528-92BF-2EAC00A7B8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6387" y="965617"/>
            <a:ext cx="5193842" cy="5193842"/>
          </a:xfrm>
          <a:prstGeom prst="rect">
            <a:avLst/>
          </a:prstGeom>
          <a:noFill/>
          <a:ln>
            <a:noFill/>
          </a:ln>
        </p:spPr>
      </p:pic>
      <p:sp>
        <p:nvSpPr>
          <p:cNvPr id="8" name="ZoneTexte 7">
            <a:extLst>
              <a:ext uri="{FF2B5EF4-FFF2-40B4-BE49-F238E27FC236}">
                <a16:creationId xmlns:a16="http://schemas.microsoft.com/office/drawing/2014/main" id="{57CA1DF6-BB1A-28F2-3D69-617C7A7E8E46}"/>
              </a:ext>
            </a:extLst>
          </p:cNvPr>
          <p:cNvSpPr txBox="1"/>
          <p:nvPr/>
        </p:nvSpPr>
        <p:spPr>
          <a:xfrm>
            <a:off x="7698947" y="5278512"/>
            <a:ext cx="4123295" cy="1122871"/>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Apparemment, ça n’a pas de fin…</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493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084504E-012E-1243-A9EB-3EC31DC1A595}"/>
              </a:ext>
            </a:extLst>
          </p:cNvPr>
          <p:cNvSpPr txBox="1"/>
          <p:nvPr/>
        </p:nvSpPr>
        <p:spPr>
          <a:xfrm>
            <a:off x="363511" y="439476"/>
            <a:ext cx="4987978" cy="4284506"/>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On peut penser qu’être infini, c’est ne pas avoir de fin mais que penser d’un individu plat se déplaçant sur une sphère, il ne verrait pas de fin et pourtant la sphère n’est pas un espace infini…</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738AACA9-6F66-FFE4-F82E-5021B05F29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3875" y="444826"/>
            <a:ext cx="6043539" cy="5968347"/>
          </a:xfrm>
          <a:prstGeom prst="rect">
            <a:avLst/>
          </a:prstGeom>
          <a:noFill/>
          <a:ln>
            <a:noFill/>
          </a:ln>
        </p:spPr>
      </p:pic>
    </p:spTree>
    <p:extLst>
      <p:ext uri="{BB962C8B-B14F-4D97-AF65-F5344CB8AC3E}">
        <p14:creationId xmlns:p14="http://schemas.microsoft.com/office/powerpoint/2010/main" val="11243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EED0F-0ED7-C8A2-4216-6F884F7FE8C1}"/>
              </a:ext>
            </a:extLst>
          </p:cNvPr>
          <p:cNvSpPr>
            <a:spLocks noGrp="1"/>
          </p:cNvSpPr>
          <p:nvPr>
            <p:ph type="title"/>
          </p:nvPr>
        </p:nvSpPr>
        <p:spPr/>
        <p:txBody>
          <a:bodyPr/>
          <a:lstStyle/>
          <a:p>
            <a:r>
              <a:rPr lang="fr-FR" dirty="0"/>
              <a:t>Alors commencent les paradoxes…</a:t>
            </a:r>
          </a:p>
        </p:txBody>
      </p:sp>
      <p:sp>
        <p:nvSpPr>
          <p:cNvPr id="3" name="Espace réservé du contenu 2">
            <a:extLst>
              <a:ext uri="{FF2B5EF4-FFF2-40B4-BE49-F238E27FC236}">
                <a16:creationId xmlns:a16="http://schemas.microsoft.com/office/drawing/2014/main" id="{7C9BE1EF-EB85-D005-A794-7E76A34A9FD7}"/>
              </a:ext>
            </a:extLst>
          </p:cNvPr>
          <p:cNvSpPr>
            <a:spLocks noGrp="1"/>
          </p:cNvSpPr>
          <p:nvPr>
            <p:ph idx="1"/>
          </p:nvPr>
        </p:nvSpPr>
        <p:spPr/>
        <p:txBody>
          <a:bodyPr/>
          <a:lstStyle/>
          <a:p>
            <a:r>
              <a:rPr lang="fr-FR" sz="3600" dirty="0">
                <a:effectLst/>
                <a:latin typeface="Calibri" panose="020F0502020204030204" pitchFamily="34" charset="0"/>
                <a:ea typeface="Calibri" panose="020F0502020204030204" pitchFamily="34" charset="0"/>
                <a:cs typeface="Times New Roman" panose="02020603050405020304" pitchFamily="18" charset="0"/>
              </a:rPr>
              <a:t>Si l’univers était infini, il y aurait une infinité de planètes comme la terre, une infinité de civilisations portées par des humains et, en ce moment même, une infinité de copies de moi-même en train de faire cette conférence…</a:t>
            </a:r>
          </a:p>
          <a:p>
            <a:endParaRPr lang="fr-FR" dirty="0"/>
          </a:p>
        </p:txBody>
      </p:sp>
    </p:spTree>
    <p:extLst>
      <p:ext uri="{BB962C8B-B14F-4D97-AF65-F5344CB8AC3E}">
        <p14:creationId xmlns:p14="http://schemas.microsoft.com/office/powerpoint/2010/main" val="288725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685C6-6688-A2E6-8E4C-5B107CCE7200}"/>
              </a:ext>
            </a:extLst>
          </p:cNvPr>
          <p:cNvSpPr>
            <a:spLocks noGrp="1"/>
          </p:cNvSpPr>
          <p:nvPr>
            <p:ph type="title"/>
          </p:nvPr>
        </p:nvSpPr>
        <p:spPr/>
        <p:txBody>
          <a:bodyPr/>
          <a:lstStyle/>
          <a:p>
            <a:r>
              <a:rPr lang="fr-FR" dirty="0"/>
              <a:t>Et ça continue !</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9955A283-F8D5-3990-4DD9-C3531151BA8F}"/>
                  </a:ext>
                </a:extLst>
              </p:cNvPr>
              <p:cNvSpPr>
                <a:spLocks noGrp="1"/>
              </p:cNvSpPr>
              <p:nvPr>
                <p:ph idx="1"/>
              </p:nvPr>
            </p:nvSpPr>
            <p:spPr/>
            <p:txBody>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les humains ont inventé un symbole : </a:t>
                </a:r>
                <a14:m>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mais que représente-t-il ? </a:t>
                </a:r>
              </a:p>
              <a:p>
                <a:r>
                  <a:rPr lang="fr-FR" sz="3200" dirty="0">
                    <a:effectLst/>
                    <a:latin typeface="Calibri" panose="020F0502020204030204" pitchFamily="34" charset="0"/>
                    <a:ea typeface="Times New Roman" panose="02020603050405020304" pitchFamily="18" charset="0"/>
                    <a:cs typeface="Times New Roman" panose="02020603050405020304" pitchFamily="18" charset="0"/>
                  </a:rPr>
                  <a:t>Est-ce un nombre, si oui alors bonjour les paradoxes : </a:t>
                </a:r>
              </a:p>
              <a:p>
                <a14:m>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(il n’y a pas plus grand que lui), </a:t>
                </a:r>
              </a:p>
              <a:p>
                <a14:m>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∞+2=∞, ∞+∞=∞</m:t>
                    </m:r>
                  </m:oMath>
                </a14:m>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et si on retranche </a:t>
                </a:r>
                <a14:m>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de part et d’autre de ces équations, on obtient 1=0, 2=0, </a:t>
                </a:r>
                <a14:m>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200" dirty="0">
                    <a:effectLst/>
                    <a:latin typeface="Calibri" panose="020F0502020204030204" pitchFamily="34" charset="0"/>
                    <a:ea typeface="Times New Roman" panose="02020603050405020304" pitchFamily="18" charset="0"/>
                    <a:cs typeface="Times New Roman" panose="02020603050405020304" pitchFamily="18" charset="0"/>
                  </a:rPr>
                  <a:t>=0. </a:t>
                </a:r>
              </a:p>
              <a:p>
                <a:r>
                  <a:rPr lang="fr-FR" sz="3200" dirty="0">
                    <a:effectLst/>
                    <a:latin typeface="Calibri" panose="020F0502020204030204" pitchFamily="34" charset="0"/>
                    <a:ea typeface="Times New Roman" panose="02020603050405020304" pitchFamily="18" charset="0"/>
                    <a:cs typeface="Times New Roman" panose="02020603050405020304" pitchFamily="18" charset="0"/>
                  </a:rPr>
                  <a:t>Moralité, ce symbole est une pure abstraction de l’esprit, voyons ce que l’on peut en faire.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mc:Choice>
        <mc:Fallback xmlns="">
          <p:sp>
            <p:nvSpPr>
              <p:cNvPr id="3" name="Espace réservé du contenu 2">
                <a:extLst>
                  <a:ext uri="{FF2B5EF4-FFF2-40B4-BE49-F238E27FC236}">
                    <a16:creationId xmlns:a16="http://schemas.microsoft.com/office/drawing/2014/main" id="{9955A283-F8D5-3990-4DD9-C3531151BA8F}"/>
                  </a:ext>
                </a:extLst>
              </p:cNvPr>
              <p:cNvSpPr>
                <a:spLocks noGrp="1" noRot="1" noChangeAspect="1" noMove="1" noResize="1" noEditPoints="1" noAdjustHandles="1" noChangeArrowheads="1" noChangeShapeType="1" noTextEdit="1"/>
              </p:cNvSpPr>
              <p:nvPr>
                <p:ph idx="1"/>
              </p:nvPr>
            </p:nvSpPr>
            <p:spPr>
              <a:blipFill>
                <a:blip r:embed="rId2"/>
                <a:stretch>
                  <a:fillRect l="-1333" t="-2801"/>
                </a:stretch>
              </a:blipFill>
            </p:spPr>
            <p:txBody>
              <a:bodyPr/>
              <a:lstStyle/>
              <a:p>
                <a:r>
                  <a:rPr lang="fr-FR">
                    <a:noFill/>
                  </a:rPr>
                  <a:t> </a:t>
                </a:r>
              </a:p>
            </p:txBody>
          </p:sp>
        </mc:Fallback>
      </mc:AlternateContent>
    </p:spTree>
    <p:extLst>
      <p:ext uri="{BB962C8B-B14F-4D97-AF65-F5344CB8AC3E}">
        <p14:creationId xmlns:p14="http://schemas.microsoft.com/office/powerpoint/2010/main" val="29419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out)">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E9274-7843-77A8-0FAA-D83A8DA8130B}"/>
              </a:ext>
            </a:extLst>
          </p:cNvPr>
          <p:cNvSpPr>
            <a:spLocks noGrp="1"/>
          </p:cNvSpPr>
          <p:nvPr>
            <p:ph type="title"/>
          </p:nvPr>
        </p:nvSpPr>
        <p:spPr/>
        <p:txBody>
          <a:bodyPr/>
          <a:lstStyle/>
          <a:p>
            <a:r>
              <a:rPr lang="fr-FR" dirty="0"/>
              <a:t>I - Historique</a:t>
            </a:r>
          </a:p>
        </p:txBody>
      </p:sp>
      <p:sp>
        <p:nvSpPr>
          <p:cNvPr id="3" name="Espace réservé du contenu 2">
            <a:extLst>
              <a:ext uri="{FF2B5EF4-FFF2-40B4-BE49-F238E27FC236}">
                <a16:creationId xmlns:a16="http://schemas.microsoft.com/office/drawing/2014/main" id="{4CE4DDA3-759C-1538-6FC7-B050081E260E}"/>
              </a:ext>
            </a:extLst>
          </p:cNvPr>
          <p:cNvSpPr>
            <a:spLocks noGrp="1"/>
          </p:cNvSpPr>
          <p:nvPr>
            <p:ph idx="1"/>
          </p:nvPr>
        </p:nvSpPr>
        <p:spPr>
          <a:xfrm>
            <a:off x="838200" y="2064327"/>
            <a:ext cx="4287982" cy="4112636"/>
          </a:xfrm>
        </p:spPr>
        <p:txBody>
          <a:bodyPr>
            <a:normAutofit lnSpcReduction="10000"/>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Peut-être Néandertal ou Cro-Magnon il y a quelques dizaines de milliers d’années ont eu une idée de l’infini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 si on compte, les grains de sable, cela ne semble pas avoir de fin. </a:t>
            </a: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3074" name="Picture 2">
            <a:extLst>
              <a:ext uri="{FF2B5EF4-FFF2-40B4-BE49-F238E27FC236}">
                <a16:creationId xmlns:a16="http://schemas.microsoft.com/office/drawing/2014/main" id="{997C5F24-053B-5971-BCA0-BD96DBEB4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3490" y="2064327"/>
            <a:ext cx="6383886" cy="358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ircle(out)">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4E26FF0-2E1E-1B1D-A193-2DE9F5210031}"/>
              </a:ext>
            </a:extLst>
          </p:cNvPr>
          <p:cNvSpPr txBox="1"/>
          <p:nvPr/>
        </p:nvSpPr>
        <p:spPr>
          <a:xfrm>
            <a:off x="1385454" y="831274"/>
            <a:ext cx="10099964" cy="3539430"/>
          </a:xfrm>
          <a:prstGeom prst="rect">
            <a:avLst/>
          </a:prstGeom>
          <a:noFill/>
        </p:spPr>
        <p:txBody>
          <a:bodyPr wrap="square">
            <a:spAutoFit/>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En tous cas, les premières réflexions connues sur l’infini remontent à l’antiquité grecque où Zénon d’Elée vers -450 avant JC, inventa le paradoxe de la flèche qui n’atteint jamais le talon d’Achille et aussi de la tortue qui ne sera jamais rattrapée :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à chaque étape, Achille franchit la moitié de la distance qui le sépare de la tortue, il ne la rattrapera jamais !</a:t>
            </a:r>
            <a:endParaRPr lang="fr-FR" sz="3200" dirty="0"/>
          </a:p>
        </p:txBody>
      </p:sp>
    </p:spTree>
    <p:extLst>
      <p:ext uri="{BB962C8B-B14F-4D97-AF65-F5344CB8AC3E}">
        <p14:creationId xmlns:p14="http://schemas.microsoft.com/office/powerpoint/2010/main" val="248152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8AEEF7-5005-6B0C-4FE2-17FD24B17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3987" y="574999"/>
            <a:ext cx="9308892" cy="5585088"/>
          </a:xfrm>
          <a:prstGeom prst="rect">
            <a:avLst/>
          </a:prstGeom>
          <a:noFill/>
          <a:ln>
            <a:noFill/>
          </a:ln>
        </p:spPr>
      </p:pic>
    </p:spTree>
    <p:extLst>
      <p:ext uri="{BB962C8B-B14F-4D97-AF65-F5344CB8AC3E}">
        <p14:creationId xmlns:p14="http://schemas.microsoft.com/office/powerpoint/2010/main" val="31286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2DF3542-24DA-E649-8A10-47C1EE04B3F8}"/>
              </a:ext>
            </a:extLst>
          </p:cNvPr>
          <p:cNvSpPr txBox="1"/>
          <p:nvPr/>
        </p:nvSpPr>
        <p:spPr>
          <a:xfrm>
            <a:off x="648324" y="464296"/>
            <a:ext cx="11388777" cy="595932"/>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 La résolution de ce paradoxe est illustrée par le schéma suivant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0ECB1A73-7707-5E30-C969-588444E3BA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836" y="1458265"/>
            <a:ext cx="5234931" cy="4687701"/>
          </a:xfrm>
          <a:prstGeom prst="rect">
            <a:avLst/>
          </a:prstGeom>
          <a:noFill/>
          <a:ln>
            <a:noFill/>
          </a:ln>
        </p:spPr>
      </p:pic>
      <p:sp>
        <p:nvSpPr>
          <p:cNvPr id="6" name="ZoneTexte 5">
            <a:extLst>
              <a:ext uri="{FF2B5EF4-FFF2-40B4-BE49-F238E27FC236}">
                <a16:creationId xmlns:a16="http://schemas.microsoft.com/office/drawing/2014/main" id="{7235A301-498B-5F55-C4A6-CF2D2EC43F52}"/>
              </a:ext>
            </a:extLst>
          </p:cNvPr>
          <p:cNvSpPr txBox="1"/>
          <p:nvPr/>
        </p:nvSpPr>
        <p:spPr>
          <a:xfrm>
            <a:off x="6162235" y="1458265"/>
            <a:ext cx="5706226" cy="4221092"/>
          </a:xfrm>
          <a:prstGeom prst="rect">
            <a:avLst/>
          </a:prstGeom>
          <a:noFill/>
        </p:spPr>
        <p:txBody>
          <a:bodyPr wrap="square">
            <a:spAutoFit/>
          </a:bodyPr>
          <a:lstStyle/>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Les aires ci-dessus représentent la distance qui sépare Achille de la tortue et l’aire de chaque rectangle, le temps mis par Achille pour parcourir la distance qui lui reste à parcourir. Comme l’aire du carré est finie, on en déduit qu’en effet, Achille va bien rattraper la tortue (et même la dépasser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40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733CA1-F0AB-FB47-42A8-E70DA3E4A603}"/>
              </a:ext>
            </a:extLst>
          </p:cNvPr>
          <p:cNvSpPr>
            <a:spLocks noGrp="1"/>
          </p:cNvSpPr>
          <p:nvPr>
            <p:ph type="title"/>
          </p:nvPr>
        </p:nvSpPr>
        <p:spPr/>
        <p:txBody>
          <a:bodyPr/>
          <a:lstStyle/>
          <a:p>
            <a:r>
              <a:rPr lang="fr-FR" dirty="0"/>
              <a:t>L’apparition de la notion d’atome</a:t>
            </a:r>
          </a:p>
        </p:txBody>
      </p:sp>
      <p:sp>
        <p:nvSpPr>
          <p:cNvPr id="3" name="Espace réservé du contenu 2">
            <a:extLst>
              <a:ext uri="{FF2B5EF4-FFF2-40B4-BE49-F238E27FC236}">
                <a16:creationId xmlns:a16="http://schemas.microsoft.com/office/drawing/2014/main" id="{114CD35F-DE91-195A-7FAC-13B8804ECF18}"/>
              </a:ext>
            </a:extLst>
          </p:cNvPr>
          <p:cNvSpPr>
            <a:spLocks noGrp="1"/>
          </p:cNvSpPr>
          <p:nvPr>
            <p:ph idx="1"/>
          </p:nvPr>
        </p:nvSpPr>
        <p:spPr>
          <a:xfrm>
            <a:off x="757382" y="1825625"/>
            <a:ext cx="10677236" cy="4351338"/>
          </a:xfrm>
        </p:spPr>
        <p:txBody>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Toujours vers -450 avant JC, le grec </a:t>
            </a:r>
            <a:r>
              <a:rPr lang="fr-FR" sz="3200" dirty="0" err="1">
                <a:effectLst/>
                <a:latin typeface="Calibri" panose="020F0502020204030204" pitchFamily="34" charset="0"/>
                <a:ea typeface="Calibri" panose="020F0502020204030204" pitchFamily="34" charset="0"/>
                <a:cs typeface="Times New Roman" panose="02020603050405020304" pitchFamily="18" charset="0"/>
              </a:rPr>
              <a:t>Leucipe</a:t>
            </a:r>
            <a:r>
              <a:rPr lang="fr-FR" sz="3200" dirty="0">
                <a:effectLst/>
                <a:latin typeface="Calibri" panose="020F0502020204030204" pitchFamily="34" charset="0"/>
                <a:ea typeface="Calibri" panose="020F0502020204030204" pitchFamily="34" charset="0"/>
                <a:cs typeface="Times New Roman" panose="02020603050405020304" pitchFamily="18" charset="0"/>
              </a:rPr>
              <a:t> et son disciple Démocrite se posent la question de savoir si la matière peut se diviser à l’infini.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Leur réponse est négative, c’est de là que viendra le terme atome (qui ne peut être divisé).</a:t>
            </a:r>
          </a:p>
          <a:p>
            <a:endParaRPr lang="fr-FR" dirty="0"/>
          </a:p>
        </p:txBody>
      </p:sp>
    </p:spTree>
    <p:extLst>
      <p:ext uri="{BB962C8B-B14F-4D97-AF65-F5344CB8AC3E}">
        <p14:creationId xmlns:p14="http://schemas.microsoft.com/office/powerpoint/2010/main" val="223227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833E9-69E0-21AF-5B24-BA35BFC121A8}"/>
              </a:ext>
            </a:extLst>
          </p:cNvPr>
          <p:cNvSpPr>
            <a:spLocks noGrp="1"/>
          </p:cNvSpPr>
          <p:nvPr>
            <p:ph type="title"/>
          </p:nvPr>
        </p:nvSpPr>
        <p:spPr/>
        <p:txBody>
          <a:bodyPr/>
          <a:lstStyle/>
          <a:p>
            <a:r>
              <a:rPr lang="fr-FR" dirty="0"/>
              <a:t>Euclide et une première démonstration</a:t>
            </a:r>
          </a:p>
        </p:txBody>
      </p:sp>
      <p:sp>
        <p:nvSpPr>
          <p:cNvPr id="3" name="Espace réservé du contenu 2">
            <a:extLst>
              <a:ext uri="{FF2B5EF4-FFF2-40B4-BE49-F238E27FC236}">
                <a16:creationId xmlns:a16="http://schemas.microsoft.com/office/drawing/2014/main" id="{E61CD95B-21CF-6DC3-A593-52C5D6DA6490}"/>
              </a:ext>
            </a:extLst>
          </p:cNvPr>
          <p:cNvSpPr>
            <a:spLocks noGrp="1"/>
          </p:cNvSpPr>
          <p:nvPr>
            <p:ph idx="1"/>
          </p:nvPr>
        </p:nvSpPr>
        <p:spPr>
          <a:xfrm>
            <a:off x="5163127" y="1865745"/>
            <a:ext cx="6410036" cy="4311218"/>
          </a:xfrm>
        </p:spPr>
        <p:txBody>
          <a:bodyPr>
            <a:normAutofit/>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Euclide, vers -300 d</a:t>
            </a:r>
            <a:r>
              <a:rPr lang="fr-FR" dirty="0">
                <a:latin typeface="Calibri" panose="020F0502020204030204" pitchFamily="34" charset="0"/>
                <a:ea typeface="Calibri" panose="020F0502020204030204" pitchFamily="34" charset="0"/>
                <a:cs typeface="Times New Roman" panose="02020603050405020304" pitchFamily="18" charset="0"/>
              </a:rPr>
              <a:t>émontre par l’absurde qu’il y a une infinité de nombres premiers (i.e. qui ne sont divisibles par aucun nombre). </a:t>
            </a:r>
          </a:p>
          <a:p>
            <a:r>
              <a:rPr lang="fr-FR" dirty="0">
                <a:latin typeface="Calibri" panose="020F0502020204030204" pitchFamily="34" charset="0"/>
                <a:ea typeface="Calibri" panose="020F0502020204030204" pitchFamily="34" charset="0"/>
                <a:cs typeface="Times New Roman" panose="02020603050405020304" pitchFamily="18" charset="0"/>
              </a:rPr>
              <a:t>Voici le début de la liste : 2, 3, 5, 7, 11, 13, 17, 19,…</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4" name="Image 3" descr="Description de cette image, également commentée ci-après">
            <a:extLst>
              <a:ext uri="{FF2B5EF4-FFF2-40B4-BE49-F238E27FC236}">
                <a16:creationId xmlns:a16="http://schemas.microsoft.com/office/drawing/2014/main" id="{5D99AD3F-55F7-381A-2D43-665A1859F3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817" y="1851857"/>
            <a:ext cx="3648478" cy="4325105"/>
          </a:xfrm>
          <a:prstGeom prst="rect">
            <a:avLst/>
          </a:prstGeom>
          <a:noFill/>
          <a:ln>
            <a:noFill/>
          </a:ln>
        </p:spPr>
      </p:pic>
    </p:spTree>
    <p:extLst>
      <p:ext uri="{BB962C8B-B14F-4D97-AF65-F5344CB8AC3E}">
        <p14:creationId xmlns:p14="http://schemas.microsoft.com/office/powerpoint/2010/main" val="427974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ymbolique de la spirale - LE BLOG-NOTES D'ANTIOCHUS">
            <a:extLst>
              <a:ext uri="{FF2B5EF4-FFF2-40B4-BE49-F238E27FC236}">
                <a16:creationId xmlns:a16="http://schemas.microsoft.com/office/drawing/2014/main" id="{1BADB99B-27EF-0127-2FF7-040225ADF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out)">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28D30EF-31B1-63FD-B7F7-A3C3549D3F49}"/>
              </a:ext>
            </a:extLst>
          </p:cNvPr>
          <p:cNvSpPr txBox="1"/>
          <p:nvPr/>
        </p:nvSpPr>
        <p:spPr>
          <a:xfrm>
            <a:off x="573372" y="482726"/>
            <a:ext cx="10984043" cy="4738541"/>
          </a:xfrm>
          <a:prstGeom prst="rect">
            <a:avLst/>
          </a:prstGeom>
          <a:noFill/>
        </p:spPr>
        <p:txBody>
          <a:bodyPr wrap="square">
            <a:spAutoFit/>
          </a:bodyPr>
          <a:lstStyle/>
          <a:p>
            <a:pPr algn="just">
              <a:lnSpc>
                <a:spcPct val="107000"/>
              </a:lnSpc>
              <a:spcAft>
                <a:spcPts val="800"/>
              </a:spcAft>
            </a:pPr>
            <a:r>
              <a:rPr lang="fr-FR" sz="3600" dirty="0">
                <a:effectLst/>
                <a:latin typeface="Calibri" panose="020F0502020204030204" pitchFamily="34" charset="0"/>
                <a:ea typeface="Calibri" panose="020F0502020204030204" pitchFamily="34" charset="0"/>
                <a:cs typeface="Times New Roman" panose="02020603050405020304" pitchFamily="18" charset="0"/>
              </a:rPr>
              <a:t>Si on suppose qu’</a:t>
            </a:r>
            <a:r>
              <a:rPr lang="fr-FR" sz="3200" dirty="0">
                <a:effectLst/>
                <a:latin typeface="Calibri" panose="020F0502020204030204" pitchFamily="34" charset="0"/>
                <a:ea typeface="Calibri" panose="020F0502020204030204" pitchFamily="34" charset="0"/>
                <a:cs typeface="Times New Roman" panose="02020603050405020304" pitchFamily="18" charset="0"/>
              </a:rPr>
              <a:t>il ex</a:t>
            </a:r>
            <a:r>
              <a:rPr lang="fr-FR" sz="3600" dirty="0">
                <a:effectLst/>
                <a:latin typeface="Calibri" panose="020F0502020204030204" pitchFamily="34" charset="0"/>
                <a:ea typeface="Calibri" panose="020F0502020204030204" pitchFamily="34" charset="0"/>
                <a:cs typeface="Times New Roman" panose="02020603050405020304" pitchFamily="18" charset="0"/>
              </a:rPr>
              <a:t>iste un nombre fini de nombres premiers, on appelle N le plus grand. On considère alors le nombre P=2x3x…xN+1.</a:t>
            </a:r>
          </a:p>
          <a:p>
            <a:pPr algn="just">
              <a:lnSpc>
                <a:spcPct val="107000"/>
              </a:lnSpc>
              <a:spcAft>
                <a:spcPts val="800"/>
              </a:spcAft>
            </a:pPr>
            <a:r>
              <a:rPr lang="fr-FR" sz="3600" dirty="0">
                <a:effectLst/>
                <a:latin typeface="Calibri" panose="020F0502020204030204" pitchFamily="34" charset="0"/>
                <a:ea typeface="Calibri" panose="020F0502020204030204" pitchFamily="34" charset="0"/>
                <a:cs typeface="Times New Roman" panose="02020603050405020304" pitchFamily="18" charset="0"/>
              </a:rPr>
              <a:t>P n’est divisible par aucun des nombres inférieur à N, soit il est premier, soit il est divisible par un nombre premier strictement supérieur à N, contradiction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78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9950C7-08A7-3757-5FDE-7365653CB9B5}"/>
              </a:ext>
            </a:extLst>
          </p:cNvPr>
          <p:cNvSpPr txBox="1"/>
          <p:nvPr/>
        </p:nvSpPr>
        <p:spPr>
          <a:xfrm>
            <a:off x="1723869" y="914399"/>
            <a:ext cx="9848538" cy="2554545"/>
          </a:xfrm>
          <a:prstGeom prst="rect">
            <a:avLst/>
          </a:prstGeom>
          <a:noFill/>
        </p:spPr>
        <p:txBody>
          <a:bodyPr wrap="square" rtlCol="0">
            <a:spAutoFit/>
          </a:bodyPr>
          <a:lstStyle/>
          <a:p>
            <a:r>
              <a:rPr lang="fr-FR" sz="3200" dirty="0"/>
              <a:t>Imaginons par exemple que le plus grand nombre premier soit 5. </a:t>
            </a:r>
          </a:p>
          <a:p>
            <a:r>
              <a:rPr lang="fr-FR" sz="3200" dirty="0"/>
              <a:t>On fait le produit 1x2x3x4x5=120. P vaut alors 121 qui est le carré de 11, nombre premier supérieur à 5. </a:t>
            </a:r>
          </a:p>
          <a:p>
            <a:r>
              <a:rPr lang="fr-FR" sz="3200" dirty="0"/>
              <a:t>On obtient alors une contradiction.</a:t>
            </a:r>
          </a:p>
        </p:txBody>
      </p:sp>
    </p:spTree>
    <p:extLst>
      <p:ext uri="{BB962C8B-B14F-4D97-AF65-F5344CB8AC3E}">
        <p14:creationId xmlns:p14="http://schemas.microsoft.com/office/powerpoint/2010/main" val="204767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20441D-3434-C02D-EE5D-911611471A58}"/>
              </a:ext>
            </a:extLst>
          </p:cNvPr>
          <p:cNvSpPr>
            <a:spLocks noGrp="1"/>
          </p:cNvSpPr>
          <p:nvPr>
            <p:ph type="title"/>
          </p:nvPr>
        </p:nvSpPr>
        <p:spPr/>
        <p:txBody>
          <a:bodyPr/>
          <a:lstStyle/>
          <a:p>
            <a:r>
              <a:rPr lang="fr-FR" sz="3600" dirty="0">
                <a:effectLst/>
                <a:latin typeface="Calibri" panose="020F0502020204030204" pitchFamily="34" charset="0"/>
                <a:ea typeface="Calibri" panose="020F0502020204030204" pitchFamily="34" charset="0"/>
                <a:cs typeface="Times New Roman" panose="02020603050405020304" pitchFamily="18" charset="0"/>
              </a:rPr>
              <a:t>Archimède (-287 -212)</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id="{AA383C1D-D3AE-8938-9C41-2526C1F79CCF}"/>
              </a:ext>
            </a:extLst>
          </p:cNvPr>
          <p:cNvSpPr>
            <a:spLocks noGrp="1"/>
          </p:cNvSpPr>
          <p:nvPr>
            <p:ph idx="1"/>
          </p:nvPr>
        </p:nvSpPr>
        <p:spPr>
          <a:xfrm>
            <a:off x="3695060" y="1253331"/>
            <a:ext cx="8132179" cy="4351338"/>
          </a:xfrm>
        </p:spPr>
        <p:txBody>
          <a:bodyPr>
            <a:normAutofit lnSpcReduction="10000"/>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Il utilise la notion de somme infinie pour approcher le nombre </a:t>
            </a:r>
            <a:r>
              <a:rPr lang="fr-FR" sz="3200" dirty="0">
                <a:effectLst/>
                <a:latin typeface="Calibri" panose="020F0502020204030204" pitchFamily="34" charset="0"/>
                <a:ea typeface="Calibri" panose="020F0502020204030204" pitchFamily="34" charset="0"/>
              </a:rPr>
              <a:t>π</a:t>
            </a:r>
            <a:r>
              <a:rPr lang="fr-FR" sz="3200" dirty="0">
                <a:effectLst/>
                <a:latin typeface="Calibri" panose="020F0502020204030204" pitchFamily="34" charset="0"/>
                <a:ea typeface="Calibri" panose="020F0502020204030204" pitchFamily="34" charset="0"/>
                <a:cs typeface="Times New Roman" panose="02020603050405020304" pitchFamily="18" charset="0"/>
              </a:rPr>
              <a:t> et pour calculer l’aire sous une parabole.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Il est aussi connu selon la légende pour être sorti tout nu de son bain en criant Eurêka après avoir trouvé son principe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Tout corps plongé dans un liquide (ressort mouillé, ça on le sait) reçoit de la part de ce liquide une poussée égale au poids du volume du liquide déplacé.</a:t>
            </a:r>
            <a:endParaRPr lang="fr-FR" sz="4400" dirty="0"/>
          </a:p>
        </p:txBody>
      </p:sp>
      <p:pic>
        <p:nvPicPr>
          <p:cNvPr id="4" name="Image 3" descr="Credit: Popperfoto/Getty Images/Popperfoto">
            <a:extLst>
              <a:ext uri="{FF2B5EF4-FFF2-40B4-BE49-F238E27FC236}">
                <a16:creationId xmlns:a16="http://schemas.microsoft.com/office/drawing/2014/main" id="{32D07496-9F0A-449C-ABBF-15C47848A3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829" y="1253332"/>
            <a:ext cx="2856860" cy="4351337"/>
          </a:xfrm>
          <a:prstGeom prst="rect">
            <a:avLst/>
          </a:prstGeom>
          <a:noFill/>
          <a:ln>
            <a:noFill/>
          </a:ln>
        </p:spPr>
      </p:pic>
    </p:spTree>
    <p:extLst>
      <p:ext uri="{BB962C8B-B14F-4D97-AF65-F5344CB8AC3E}">
        <p14:creationId xmlns:p14="http://schemas.microsoft.com/office/powerpoint/2010/main" val="3024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CB9512B-41CF-916F-22B8-8EA6B74617CC}"/>
              </a:ext>
            </a:extLst>
          </p:cNvPr>
          <p:cNvPicPr>
            <a:picLocks noChangeAspect="1"/>
          </p:cNvPicPr>
          <p:nvPr/>
        </p:nvPicPr>
        <p:blipFill>
          <a:blip r:embed="rId2"/>
          <a:stretch>
            <a:fillRect/>
          </a:stretch>
        </p:blipFill>
        <p:spPr>
          <a:xfrm>
            <a:off x="320974" y="364933"/>
            <a:ext cx="5482404" cy="6050857"/>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5B45AF2C-974D-A085-72C4-9FB3D5E650E8}"/>
                  </a:ext>
                </a:extLst>
              </p:cNvPr>
              <p:cNvSpPr txBox="1"/>
              <p:nvPr/>
            </p:nvSpPr>
            <p:spPr>
              <a:xfrm>
                <a:off x="5803378" y="364933"/>
                <a:ext cx="6093500" cy="5856668"/>
              </a:xfrm>
              <a:prstGeom prst="rect">
                <a:avLst/>
              </a:prstGeom>
              <a:noFill/>
            </p:spPr>
            <p:txBody>
              <a:bodyPr wrap="square">
                <a:spAutoFit/>
              </a:bodyPr>
              <a:lstStyle/>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Il démontre, en utilisant les propriétés des paraboles que l’aire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somme des aires des triangles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01</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et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02</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vaut le ¼ de l’aire du triangle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28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fr-FR" sz="2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Que l’aire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somme des aires des triangles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11</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12</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13</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14</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vaut le ¼ de </a:t>
                </a:r>
                <a14:m>
                  <m:oMath xmlns:m="http://schemas.openxmlformats.org/officeDocument/2006/math">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et ainsi de suite. </a:t>
                </a:r>
              </a:p>
              <a:p>
                <a:pPr algn="just">
                  <a:lnSpc>
                    <a:spcPct val="107000"/>
                  </a:lnSpc>
                  <a:spcAft>
                    <a:spcPts val="800"/>
                  </a:spcAft>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Si on additionne ces aires (en nombre infini), on obtient la somme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d>
                        <m:d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28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28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2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2800" i="1">
                                          <a:effectLst/>
                                          <a:latin typeface="Cambria Math" panose="02040503050406030204" pitchFamily="18" charset="0"/>
                                          <a:ea typeface="Calibri" panose="020F0502020204030204" pitchFamily="34" charset="0"/>
                                          <a:cs typeface="Times New Roman" panose="02020603050405020304" pitchFamily="18" charset="0"/>
                                        </a:rPr>
                                        <m:t>4</m:t>
                                      </m:r>
                                    </m:den>
                                  </m:f>
                                </m:e>
                              </m:d>
                            </m:e>
                            <m:sup>
                              <m:r>
                                <a:rPr lang="fr-FR" sz="2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800" i="1">
                              <a:effectLst/>
                              <a:latin typeface="Cambria Math" panose="02040503050406030204" pitchFamily="18" charset="0"/>
                              <a:ea typeface="Calibri" panose="020F0502020204030204" pitchFamily="34" charset="0"/>
                              <a:cs typeface="Times New Roman" panose="02020603050405020304" pitchFamily="18" charset="0"/>
                            </a:rPr>
                            <m:t>+…</m:t>
                          </m:r>
                        </m:e>
                      </m:d>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2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800" i="1">
                              <a:effectLst/>
                              <a:latin typeface="Cambria Math" panose="02040503050406030204" pitchFamily="18" charset="0"/>
                              <a:ea typeface="Calibri" panose="020F0502020204030204" pitchFamily="34" charset="0"/>
                              <a:cs typeface="Times New Roman" panose="02020603050405020304" pitchFamily="18" charset="0"/>
                            </a:rPr>
                            <m:t>3</m:t>
                          </m:r>
                        </m:den>
                      </m:f>
                      <m:sSub>
                        <m:sSubPr>
                          <m:ctrlPr>
                            <a:rPr lang="fr-FR" sz="2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e>
                        <m:sub>
                          <m:r>
                            <a:rPr lang="fr-FR" sz="2800" i="1">
                              <a:effectLst/>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ZoneTexte 3">
                <a:extLst>
                  <a:ext uri="{FF2B5EF4-FFF2-40B4-BE49-F238E27FC236}">
                    <a16:creationId xmlns:a16="http://schemas.microsoft.com/office/drawing/2014/main" id="{5B45AF2C-974D-A085-72C4-9FB3D5E650E8}"/>
                  </a:ext>
                </a:extLst>
              </p:cNvPr>
              <p:cNvSpPr txBox="1">
                <a:spLocks noRot="1" noChangeAspect="1" noMove="1" noResize="1" noEditPoints="1" noAdjustHandles="1" noChangeArrowheads="1" noChangeShapeType="1" noTextEdit="1"/>
              </p:cNvSpPr>
              <p:nvPr/>
            </p:nvSpPr>
            <p:spPr>
              <a:xfrm>
                <a:off x="5803378" y="364933"/>
                <a:ext cx="6093500" cy="5856668"/>
              </a:xfrm>
              <a:prstGeom prst="rect">
                <a:avLst/>
              </a:prstGeom>
              <a:blipFill>
                <a:blip r:embed="rId3"/>
                <a:stretch>
                  <a:fillRect l="-2100" t="-937" r="-2000"/>
                </a:stretch>
              </a:blipFill>
            </p:spPr>
            <p:txBody>
              <a:bodyPr/>
              <a:lstStyle/>
              <a:p>
                <a:r>
                  <a:rPr lang="fr-FR">
                    <a:noFill/>
                  </a:rPr>
                  <a:t> </a:t>
                </a:r>
              </a:p>
            </p:txBody>
          </p:sp>
        </mc:Fallback>
      </mc:AlternateContent>
    </p:spTree>
    <p:extLst>
      <p:ext uri="{BB962C8B-B14F-4D97-AF65-F5344CB8AC3E}">
        <p14:creationId xmlns:p14="http://schemas.microsoft.com/office/powerpoint/2010/main" val="1756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4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2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2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2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2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1C1D3D-0D92-72D4-1F30-77730B80AF39}"/>
              </a:ext>
            </a:extLst>
          </p:cNvPr>
          <p:cNvSpPr>
            <a:spLocks noGrp="1"/>
          </p:cNvSpPr>
          <p:nvPr>
            <p:ph type="title"/>
          </p:nvPr>
        </p:nvSpPr>
        <p:spPr/>
        <p:txBody>
          <a:bodyPr/>
          <a:lstStyle/>
          <a:p>
            <a:r>
              <a:rPr lang="fr-FR" dirty="0"/>
              <a:t>Arrive le moyen âge.</a:t>
            </a:r>
          </a:p>
        </p:txBody>
      </p:sp>
      <p:sp>
        <p:nvSpPr>
          <p:cNvPr id="3" name="Espace réservé du contenu 2">
            <a:extLst>
              <a:ext uri="{FF2B5EF4-FFF2-40B4-BE49-F238E27FC236}">
                <a16:creationId xmlns:a16="http://schemas.microsoft.com/office/drawing/2014/main" id="{DAD06E80-87AC-5E03-B5C5-DE53C869CC33}"/>
              </a:ext>
            </a:extLst>
          </p:cNvPr>
          <p:cNvSpPr>
            <a:spLocks noGrp="1"/>
          </p:cNvSpPr>
          <p:nvPr>
            <p:ph idx="1"/>
          </p:nvPr>
        </p:nvSpPr>
        <p:spPr>
          <a:xfrm>
            <a:off x="2938072" y="1852430"/>
            <a:ext cx="8805472" cy="4351338"/>
          </a:xfrm>
        </p:spPr>
        <p:txBody>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Robert Grosseteste (ou </a:t>
            </a:r>
            <a:r>
              <a:rPr lang="fr-FR" sz="3200" dirty="0" err="1">
                <a:effectLst/>
                <a:latin typeface="Calibri" panose="020F0502020204030204" pitchFamily="34" charset="0"/>
                <a:ea typeface="Calibri" panose="020F0502020204030204" pitchFamily="34" charset="0"/>
                <a:cs typeface="Times New Roman" panose="02020603050405020304" pitchFamily="18" charset="0"/>
              </a:rPr>
              <a:t>Grossetête</a:t>
            </a:r>
            <a:r>
              <a:rPr lang="fr-FR" sz="3200" dirty="0">
                <a:effectLst/>
                <a:latin typeface="Calibri" panose="020F0502020204030204" pitchFamily="34" charset="0"/>
                <a:ea typeface="Calibri" panose="020F0502020204030204" pitchFamily="34" charset="0"/>
                <a:cs typeface="Times New Roman" panose="02020603050405020304" pitchFamily="18" charset="0"/>
              </a:rPr>
              <a:t>…), érudit anglais 1175-1253, a l’intuition qu’il existe plusieurs sortes d’infinis (est-ce qu’il a essayé de se les mettre dans la tête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3200" dirty="0">
                <a:effectLst/>
                <a:latin typeface="Calibri" panose="020F0502020204030204" pitchFamily="34" charset="0"/>
                <a:ea typeface="Calibri" panose="020F0502020204030204" pitchFamily="34" charset="0"/>
                <a:cs typeface="Times New Roman" panose="02020603050405020304" pitchFamily="18" charset="0"/>
              </a:rPr>
              <a:t>Nicole Oresme 1323-1382 a été un précurseur du calcul infinitésimal qui sera développé conjointement par Newton et Leibniz plusieurs siècles après. Comme Archimède, il pratique la division à l’infini.</a:t>
            </a:r>
            <a:endParaRPr lang="fr-FR" dirty="0"/>
          </a:p>
        </p:txBody>
      </p:sp>
      <p:pic>
        <p:nvPicPr>
          <p:cNvPr id="4" name="Image 3">
            <a:extLst>
              <a:ext uri="{FF2B5EF4-FFF2-40B4-BE49-F238E27FC236}">
                <a16:creationId xmlns:a16="http://schemas.microsoft.com/office/drawing/2014/main" id="{8140017E-23EB-2324-202F-F2107598CA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763676" cy="1899920"/>
          </a:xfrm>
          <a:prstGeom prst="rect">
            <a:avLst/>
          </a:prstGeom>
          <a:noFill/>
          <a:ln>
            <a:noFill/>
          </a:ln>
        </p:spPr>
      </p:pic>
      <p:pic>
        <p:nvPicPr>
          <p:cNvPr id="5" name="Image 4" descr="Biographie de Nicolas Oresme">
            <a:extLst>
              <a:ext uri="{FF2B5EF4-FFF2-40B4-BE49-F238E27FC236}">
                <a16:creationId xmlns:a16="http://schemas.microsoft.com/office/drawing/2014/main" id="{BFEE596D-3DBA-B364-E02D-2716C3C2BD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60482"/>
            <a:ext cx="1763677" cy="2114629"/>
          </a:xfrm>
          <a:prstGeom prst="rect">
            <a:avLst/>
          </a:prstGeom>
          <a:noFill/>
          <a:ln>
            <a:noFill/>
          </a:ln>
        </p:spPr>
      </p:pic>
    </p:spTree>
    <p:extLst>
      <p:ext uri="{BB962C8B-B14F-4D97-AF65-F5344CB8AC3E}">
        <p14:creationId xmlns:p14="http://schemas.microsoft.com/office/powerpoint/2010/main" val="36369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out)">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up)">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F5F5F-9C1B-364C-49E8-C7CE4163298A}"/>
              </a:ext>
            </a:extLst>
          </p:cNvPr>
          <p:cNvSpPr>
            <a:spLocks noGrp="1"/>
          </p:cNvSpPr>
          <p:nvPr>
            <p:ph type="title"/>
          </p:nvPr>
        </p:nvSpPr>
        <p:spPr/>
        <p:txBody>
          <a:bodyPr/>
          <a:lstStyle/>
          <a:p>
            <a:r>
              <a:rPr lang="fr-FR" dirty="0"/>
              <a:t>La renaissance</a:t>
            </a:r>
          </a:p>
        </p:txBody>
      </p:sp>
      <p:pic>
        <p:nvPicPr>
          <p:cNvPr id="4" name="Espace réservé du contenu 3" descr="Galilée (savant) — Wikipédia">
            <a:extLst>
              <a:ext uri="{FF2B5EF4-FFF2-40B4-BE49-F238E27FC236}">
                <a16:creationId xmlns:a16="http://schemas.microsoft.com/office/drawing/2014/main" id="{9F429EFF-0202-BAC8-921A-89D926B9B5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0853" y="1647998"/>
            <a:ext cx="2805545" cy="3562004"/>
          </a:xfrm>
          <a:prstGeom prst="rect">
            <a:avLst/>
          </a:prstGeom>
          <a:noFill/>
          <a:ln>
            <a:noFill/>
          </a:ln>
        </p:spPr>
      </p:pic>
      <p:pic>
        <p:nvPicPr>
          <p:cNvPr id="5" name="Image 4" descr="17 février 1600, Giordano Bruno brûlé vif par l'Église - La ...">
            <a:extLst>
              <a:ext uri="{FF2B5EF4-FFF2-40B4-BE49-F238E27FC236}">
                <a16:creationId xmlns:a16="http://schemas.microsoft.com/office/drawing/2014/main" id="{7832C56F-6076-EC24-916C-72229E1781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7058" y="1690688"/>
            <a:ext cx="2659380" cy="2856230"/>
          </a:xfrm>
          <a:prstGeom prst="rect">
            <a:avLst/>
          </a:prstGeom>
          <a:noFill/>
          <a:ln>
            <a:noFill/>
          </a:ln>
        </p:spPr>
      </p:pic>
      <p:sp>
        <p:nvSpPr>
          <p:cNvPr id="7" name="ZoneTexte 6">
            <a:extLst>
              <a:ext uri="{FF2B5EF4-FFF2-40B4-BE49-F238E27FC236}">
                <a16:creationId xmlns:a16="http://schemas.microsoft.com/office/drawing/2014/main" id="{89434E0E-3313-3C93-4109-44D3573ED2D4}"/>
              </a:ext>
            </a:extLst>
          </p:cNvPr>
          <p:cNvSpPr txBox="1"/>
          <p:nvPr/>
        </p:nvSpPr>
        <p:spPr>
          <a:xfrm>
            <a:off x="6417098" y="1647998"/>
            <a:ext cx="5449771" cy="4701928"/>
          </a:xfrm>
          <a:prstGeom prst="rect">
            <a:avLst/>
          </a:prstGeom>
          <a:noFill/>
        </p:spPr>
        <p:txBody>
          <a:bodyPr wrap="square">
            <a:spAutoFit/>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Galilée 1564 – 1642 dans la mesure où il ne place plus la terre au centre de l’univers, il imagine avec Giordano Bruno 1548-1600 (qui périra sur le bûcher) que l’univers est infini.</a:t>
            </a:r>
          </a:p>
          <a:p>
            <a:pPr algn="just">
              <a:lnSpc>
                <a:spcPct val="107000"/>
              </a:lnSpc>
              <a:spcAft>
                <a:spcPts val="800"/>
              </a:spcAft>
            </a:pPr>
            <a:r>
              <a:rPr lang="fr-FR" sz="3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https://ufe.obspm.fr/IMG/pdf_BrunoGalilee.pdf</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19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ou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up)">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up)">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A2700-030E-B7CD-3880-3DF9DACD84E2}"/>
              </a:ext>
            </a:extLst>
          </p:cNvPr>
          <p:cNvSpPr>
            <a:spLocks noGrp="1"/>
          </p:cNvSpPr>
          <p:nvPr>
            <p:ph type="title"/>
          </p:nvPr>
        </p:nvSpPr>
        <p:spPr/>
        <p:txBody>
          <a:bodyPr/>
          <a:lstStyle/>
          <a:p>
            <a:r>
              <a:rPr lang="fr-FR" dirty="0"/>
              <a:t>L’époque « moderne »</a:t>
            </a:r>
          </a:p>
        </p:txBody>
      </p:sp>
      <p:sp>
        <p:nvSpPr>
          <p:cNvPr id="3" name="Espace réservé du contenu 2">
            <a:extLst>
              <a:ext uri="{FF2B5EF4-FFF2-40B4-BE49-F238E27FC236}">
                <a16:creationId xmlns:a16="http://schemas.microsoft.com/office/drawing/2014/main" id="{D630A0E5-ADB8-E246-7074-B5127B135996}"/>
              </a:ext>
            </a:extLst>
          </p:cNvPr>
          <p:cNvSpPr>
            <a:spLocks noGrp="1"/>
          </p:cNvSpPr>
          <p:nvPr>
            <p:ph idx="1"/>
          </p:nvPr>
        </p:nvSpPr>
        <p:spPr/>
        <p:txBody>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Par la suite, on rentre dans l’histoire moderne avec le calcul infinitésimal.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Celui qui pousse le bouchon le plus loin est le mathématicien allemand Georg Cantor qui prouvera qu’il y a des infinis plus grands que les autres et même qu’il y a une infinité d’infinis (on n’en finit pas !).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A suivre…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1248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B5F650-5269-1883-AA19-E7DFBCAA7326}"/>
              </a:ext>
            </a:extLst>
          </p:cNvPr>
          <p:cNvSpPr>
            <a:spLocks noGrp="1"/>
          </p:cNvSpPr>
          <p:nvPr>
            <p:ph type="title"/>
          </p:nvPr>
        </p:nvSpPr>
        <p:spPr/>
        <p:txBody>
          <a:bodyPr/>
          <a:lstStyle/>
          <a:p>
            <a:r>
              <a:rPr lang="fr-FR" dirty="0"/>
              <a:t>II – L’infini en art</a:t>
            </a:r>
          </a:p>
        </p:txBody>
      </p:sp>
      <p:pic>
        <p:nvPicPr>
          <p:cNvPr id="4" name="Espace réservé du contenu 3">
            <a:extLst>
              <a:ext uri="{FF2B5EF4-FFF2-40B4-BE49-F238E27FC236}">
                <a16:creationId xmlns:a16="http://schemas.microsoft.com/office/drawing/2014/main" id="{38388E86-7992-B425-F68D-CCB72C8670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522722"/>
            <a:ext cx="4496119" cy="2529556"/>
          </a:xfrm>
          <a:prstGeom prst="rect">
            <a:avLst/>
          </a:prstGeom>
          <a:noFill/>
        </p:spPr>
      </p:pic>
      <p:sp>
        <p:nvSpPr>
          <p:cNvPr id="6" name="ZoneTexte 5">
            <a:extLst>
              <a:ext uri="{FF2B5EF4-FFF2-40B4-BE49-F238E27FC236}">
                <a16:creationId xmlns:a16="http://schemas.microsoft.com/office/drawing/2014/main" id="{69939CE7-518C-A586-1571-E7C9428615E2}"/>
              </a:ext>
            </a:extLst>
          </p:cNvPr>
          <p:cNvSpPr txBox="1"/>
          <p:nvPr/>
        </p:nvSpPr>
        <p:spPr>
          <a:xfrm>
            <a:off x="838200" y="1445504"/>
            <a:ext cx="10854128" cy="1077218"/>
          </a:xfrm>
          <a:prstGeom prst="rect">
            <a:avLst/>
          </a:prstGeom>
          <a:noFill/>
        </p:spPr>
        <p:txBody>
          <a:bodyPr wrap="square">
            <a:spAutoFit/>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Cela commence avec l’invention de la perspective par </a:t>
            </a:r>
            <a:r>
              <a:rPr lang="fr-FR" sz="3200" spc="-40" dirty="0">
                <a:solidFill>
                  <a:srgbClr val="151414"/>
                </a:solidFill>
                <a:effectLst/>
                <a:latin typeface="Calibri" panose="020F0502020204030204" pitchFamily="34" charset="0"/>
                <a:ea typeface="Calibri" panose="020F0502020204030204" pitchFamily="34" charset="0"/>
              </a:rPr>
              <a:t>Filippo Brunelleschi (1377-1446) en 1425.</a:t>
            </a:r>
            <a:endParaRPr lang="fr-FR" sz="3200" dirty="0"/>
          </a:p>
        </p:txBody>
      </p:sp>
      <p:sp>
        <p:nvSpPr>
          <p:cNvPr id="8" name="ZoneTexte 7">
            <a:extLst>
              <a:ext uri="{FF2B5EF4-FFF2-40B4-BE49-F238E27FC236}">
                <a16:creationId xmlns:a16="http://schemas.microsoft.com/office/drawing/2014/main" id="{EC4DB339-A9C9-B3D4-6824-62456A963DBE}"/>
              </a:ext>
            </a:extLst>
          </p:cNvPr>
          <p:cNvSpPr txBox="1"/>
          <p:nvPr/>
        </p:nvSpPr>
        <p:spPr>
          <a:xfrm>
            <a:off x="826451" y="5059406"/>
            <a:ext cx="5269550" cy="1649811"/>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Architecte florentin qui a déjà conçu le dôme de Santa Maria Del Fiori à Florence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a:extLst>
              <a:ext uri="{FF2B5EF4-FFF2-40B4-BE49-F238E27FC236}">
                <a16:creationId xmlns:a16="http://schemas.microsoft.com/office/drawing/2014/main" id="{F1533C98-67E0-C6BC-C7F5-7D8388448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264" y="2522722"/>
            <a:ext cx="5810274" cy="386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up)">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out)">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BC76F80-636C-F45E-99E1-7813616C4C0F}"/>
              </a:ext>
            </a:extLst>
          </p:cNvPr>
          <p:cNvSpPr txBox="1"/>
          <p:nvPr/>
        </p:nvSpPr>
        <p:spPr>
          <a:xfrm>
            <a:off x="413718" y="347707"/>
            <a:ext cx="7566285" cy="4129144"/>
          </a:xfrm>
          <a:prstGeom prst="rect">
            <a:avLst/>
          </a:prstGeom>
          <a:noFill/>
        </p:spPr>
        <p:txBody>
          <a:bodyPr wrap="square">
            <a:spAutoFit/>
          </a:bodyPr>
          <a:lstStyle/>
          <a:p>
            <a:pPr>
              <a:lnSpc>
                <a:spcPct val="107000"/>
              </a:lnSpc>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Deux ans plus tard, </a:t>
            </a:r>
            <a:r>
              <a:rPr lang="fr-FR" sz="24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Tommaso di Giovanni Cassai dit </a:t>
            </a:r>
            <a:r>
              <a:rPr lang="fr-FR" sz="2400" b="1"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Masaccio</a:t>
            </a:r>
            <a:r>
              <a:rPr lang="fr-FR" sz="24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s’inspire de l’innovation de Brunelleschi en réalisant la première fresque utilisant la perspective dans </a:t>
            </a:r>
            <a:r>
              <a:rPr lang="fr-FR" sz="2400" dirty="0">
                <a:solidFill>
                  <a:srgbClr val="202122"/>
                </a:solidFill>
                <a:latin typeface="Calibri" panose="020F0502020204030204" pitchFamily="34" charset="0"/>
                <a:ea typeface="Calibri" panose="020F0502020204030204" pitchFamily="34" charset="0"/>
                <a:cs typeface="Calibri" panose="020F0502020204030204" pitchFamily="34" charset="0"/>
              </a:rPr>
              <a:t>son chef d’œuvre : </a:t>
            </a:r>
            <a:r>
              <a:rPr lang="fr-FR" sz="2400" i="1" dirty="0">
                <a:solidFill>
                  <a:srgbClr val="202122"/>
                </a:solidFill>
                <a:latin typeface="Calibri" panose="020F0502020204030204" pitchFamily="34" charset="0"/>
                <a:ea typeface="Calibri" panose="020F0502020204030204" pitchFamily="34" charset="0"/>
                <a:cs typeface="Calibri" panose="020F0502020204030204" pitchFamily="34" charset="0"/>
              </a:rPr>
              <a:t>la Trinité</a:t>
            </a:r>
            <a:r>
              <a:rPr lang="fr-FR" sz="2400" dirty="0">
                <a:solidFill>
                  <a:srgbClr val="202122"/>
                </a:solidFill>
                <a:latin typeface="Calibri" panose="020F0502020204030204" pitchFamily="34" charset="0"/>
                <a:ea typeface="Calibri" panose="020F0502020204030204" pitchFamily="34" charset="0"/>
                <a:cs typeface="Calibri" panose="020F0502020204030204" pitchFamily="34" charset="0"/>
              </a:rPr>
              <a:t> dans l’église Santa Maria de Novella à Florence. </a:t>
            </a:r>
            <a:endParaRPr lang="fr-FR" sz="3200" dirty="0">
              <a:solidFill>
                <a:srgbClr val="202122"/>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fr-FR" sz="2400" dirty="0"/>
              <a:t>Vasari, dans la seconde édition des </a:t>
            </a:r>
            <a:r>
              <a:rPr lang="fr-FR" sz="2400" i="1" dirty="0"/>
              <a:t>Vies</a:t>
            </a:r>
            <a:r>
              <a:rPr lang="fr-FR" sz="2400" dirty="0"/>
              <a:t>, en 1568, détaille cet extraordinaire trompe-l'œil. « C'est une voûte en berceau, tracée en perspective, et divisée en caissons ornés de rosaces qui vont en diminuant, de sorte qu'on dirait que la voûte s'enfonce dans le mur.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5B86EE65-C7D9-B475-437D-A3B5BC6437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9364" y="347707"/>
            <a:ext cx="3331917" cy="6228752"/>
          </a:xfrm>
          <a:prstGeom prst="rect">
            <a:avLst/>
          </a:prstGeom>
          <a:noFill/>
          <a:ln>
            <a:noFill/>
          </a:ln>
        </p:spPr>
      </p:pic>
      <p:sp>
        <p:nvSpPr>
          <p:cNvPr id="8" name="ZoneTexte 7">
            <a:extLst>
              <a:ext uri="{FF2B5EF4-FFF2-40B4-BE49-F238E27FC236}">
                <a16:creationId xmlns:a16="http://schemas.microsoft.com/office/drawing/2014/main" id="{3930AA6C-CA6F-54AF-0BC3-6AD926DCBCCA}"/>
              </a:ext>
            </a:extLst>
          </p:cNvPr>
          <p:cNvSpPr txBox="1"/>
          <p:nvPr/>
        </p:nvSpPr>
        <p:spPr>
          <a:xfrm>
            <a:off x="413718" y="4347841"/>
            <a:ext cx="7468496" cy="2121158"/>
          </a:xfrm>
          <a:prstGeom prst="rect">
            <a:avLst/>
          </a:prstGeom>
          <a:noFill/>
        </p:spPr>
        <p:txBody>
          <a:bodyPr wrap="square">
            <a:spAutoFit/>
          </a:bodyPr>
          <a:lstStyle/>
          <a:p>
            <a:pPr>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Alors quel est le lien avec l’infini ? </a:t>
            </a:r>
          </a:p>
          <a:p>
            <a:pPr>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On retrouve l’idée qui a germé plus tard dans l’esprit des mathématiciens : </a:t>
            </a:r>
          </a:p>
          <a:p>
            <a:pPr>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les droites parallèles se rejoignent à l’infini.</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8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up)">
                                      <p:cBhvr>
                                        <p:cTn id="22" dur="500"/>
                                        <p:tgtEl>
                                          <p:spTgt spid="8">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up)">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a perspective : une invention de la Renaissance italienne">
            <a:extLst>
              <a:ext uri="{FF2B5EF4-FFF2-40B4-BE49-F238E27FC236}">
                <a16:creationId xmlns:a16="http://schemas.microsoft.com/office/drawing/2014/main" id="{0CF93902-F8CC-2E61-950A-6EFAEB9581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5137" y="0"/>
            <a:ext cx="9665293" cy="6144899"/>
          </a:xfrm>
          <a:prstGeom prst="rect">
            <a:avLst/>
          </a:prstGeom>
          <a:noFill/>
          <a:ln>
            <a:noFill/>
          </a:ln>
        </p:spPr>
      </p:pic>
      <p:sp>
        <p:nvSpPr>
          <p:cNvPr id="4" name="ZoneTexte 3">
            <a:extLst>
              <a:ext uri="{FF2B5EF4-FFF2-40B4-BE49-F238E27FC236}">
                <a16:creationId xmlns:a16="http://schemas.microsoft.com/office/drawing/2014/main" id="{F03DBAF0-6095-17C5-84C0-BA597E259A37}"/>
              </a:ext>
            </a:extLst>
          </p:cNvPr>
          <p:cNvSpPr txBox="1"/>
          <p:nvPr/>
        </p:nvSpPr>
        <p:spPr>
          <a:xfrm>
            <a:off x="4281442" y="6315342"/>
            <a:ext cx="4554909" cy="369332"/>
          </a:xfrm>
          <a:prstGeom prst="rect">
            <a:avLst/>
          </a:prstGeom>
          <a:noFill/>
        </p:spPr>
        <p:txBody>
          <a:bodyPr wrap="square" rtlCol="0">
            <a:spAutoFit/>
          </a:bodyPr>
          <a:lstStyle/>
          <a:p>
            <a:r>
              <a:rPr lang="fr-FR" dirty="0"/>
              <a:t>On voit bien les lignes de fuite en rouge.</a:t>
            </a:r>
          </a:p>
        </p:txBody>
      </p:sp>
    </p:spTree>
    <p:extLst>
      <p:ext uri="{BB962C8B-B14F-4D97-AF65-F5344CB8AC3E}">
        <p14:creationId xmlns:p14="http://schemas.microsoft.com/office/powerpoint/2010/main" val="3510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1D06C0E-C361-5CDC-C42F-0E1E69ADCC9F}"/>
              </a:ext>
            </a:extLst>
          </p:cNvPr>
          <p:cNvSpPr>
            <a:spLocks noChangeArrowheads="1"/>
          </p:cNvSpPr>
          <p:nvPr/>
        </p:nvSpPr>
        <p:spPr bwMode="auto">
          <a:xfrm>
            <a:off x="-1" y="1808390"/>
            <a:ext cx="5916119" cy="41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54688" algn="r"/>
              </a:tabLst>
              <a:defRPr>
                <a:solidFill>
                  <a:schemeClr val="tx1"/>
                </a:solidFill>
                <a:latin typeface="Arial" panose="020B0604020202020204" pitchFamily="34" charset="0"/>
              </a:defRPr>
            </a:lvl1pPr>
            <a:lvl2pPr eaLnBrk="0" fontAlgn="base" hangingPunct="0">
              <a:spcBef>
                <a:spcPct val="0"/>
              </a:spcBef>
              <a:spcAft>
                <a:spcPct val="0"/>
              </a:spcAft>
              <a:tabLst>
                <a:tab pos="5754688" algn="r"/>
              </a:tabLst>
              <a:defRPr>
                <a:solidFill>
                  <a:schemeClr val="tx1"/>
                </a:solidFill>
                <a:latin typeface="Arial" panose="020B0604020202020204" pitchFamily="34" charset="0"/>
              </a:defRPr>
            </a:lvl2pPr>
            <a:lvl3pPr eaLnBrk="0" fontAlgn="base" hangingPunct="0">
              <a:spcBef>
                <a:spcPct val="0"/>
              </a:spcBef>
              <a:spcAft>
                <a:spcPct val="0"/>
              </a:spcAft>
              <a:tabLst>
                <a:tab pos="5754688" algn="r"/>
              </a:tabLst>
              <a:defRPr>
                <a:solidFill>
                  <a:schemeClr val="tx1"/>
                </a:solidFill>
                <a:latin typeface="Arial" panose="020B0604020202020204" pitchFamily="34" charset="0"/>
              </a:defRPr>
            </a:lvl3pPr>
            <a:lvl4pPr eaLnBrk="0" fontAlgn="base" hangingPunct="0">
              <a:spcBef>
                <a:spcPct val="0"/>
              </a:spcBef>
              <a:spcAft>
                <a:spcPct val="0"/>
              </a:spcAft>
              <a:tabLst>
                <a:tab pos="5754688" algn="r"/>
              </a:tabLst>
              <a:defRPr>
                <a:solidFill>
                  <a:schemeClr val="tx1"/>
                </a:solidFill>
                <a:latin typeface="Arial" panose="020B0604020202020204" pitchFamily="34" charset="0"/>
              </a:defRPr>
            </a:lvl4pPr>
            <a:lvl5pPr eaLnBrk="0" fontAlgn="base" hangingPunct="0">
              <a:spcBef>
                <a:spcPct val="0"/>
              </a:spcBef>
              <a:spcAft>
                <a:spcPct val="0"/>
              </a:spcAft>
              <a:tabLst>
                <a:tab pos="5754688" algn="r"/>
              </a:tabLst>
              <a:defRPr>
                <a:solidFill>
                  <a:schemeClr val="tx1"/>
                </a:solidFill>
                <a:latin typeface="Arial" panose="020B0604020202020204" pitchFamily="34" charset="0"/>
              </a:defRPr>
            </a:lvl5pPr>
            <a:lvl6pPr eaLnBrk="0" fontAlgn="base" hangingPunct="0">
              <a:spcBef>
                <a:spcPct val="0"/>
              </a:spcBef>
              <a:spcAft>
                <a:spcPct val="0"/>
              </a:spcAft>
              <a:tabLst>
                <a:tab pos="5754688" algn="r"/>
              </a:tabLst>
              <a:defRPr>
                <a:solidFill>
                  <a:schemeClr val="tx1"/>
                </a:solidFill>
                <a:latin typeface="Arial" panose="020B0604020202020204" pitchFamily="34" charset="0"/>
              </a:defRPr>
            </a:lvl6pPr>
            <a:lvl7pPr eaLnBrk="0" fontAlgn="base" hangingPunct="0">
              <a:spcBef>
                <a:spcPct val="0"/>
              </a:spcBef>
              <a:spcAft>
                <a:spcPct val="0"/>
              </a:spcAft>
              <a:tabLst>
                <a:tab pos="5754688" algn="r"/>
              </a:tabLst>
              <a:defRPr>
                <a:solidFill>
                  <a:schemeClr val="tx1"/>
                </a:solidFill>
                <a:latin typeface="Arial" panose="020B0604020202020204" pitchFamily="34" charset="0"/>
              </a:defRPr>
            </a:lvl7pPr>
            <a:lvl8pPr eaLnBrk="0" fontAlgn="base" hangingPunct="0">
              <a:spcBef>
                <a:spcPct val="0"/>
              </a:spcBef>
              <a:spcAft>
                <a:spcPct val="0"/>
              </a:spcAft>
              <a:tabLst>
                <a:tab pos="5754688" algn="r"/>
              </a:tabLst>
              <a:defRPr>
                <a:solidFill>
                  <a:schemeClr val="tx1"/>
                </a:solidFill>
                <a:latin typeface="Arial" panose="020B0604020202020204" pitchFamily="34" charset="0"/>
              </a:defRPr>
            </a:lvl8pPr>
            <a:lvl9pPr eaLnBrk="0" fontAlgn="base" hangingPunct="0">
              <a:spcBef>
                <a:spcPct val="0"/>
              </a:spcBef>
              <a:spcAft>
                <a:spcPct val="0"/>
              </a:spcAft>
              <a:tabLst>
                <a:tab pos="5754688" algn="r"/>
              </a:tabLst>
              <a:defRPr>
                <a:solidFill>
                  <a:schemeClr val="tx1"/>
                </a:solidFill>
                <a:latin typeface="Arial" panose="020B0604020202020204" pitchFamily="34" charset="0"/>
              </a:defRPr>
            </a:lvl9pPr>
          </a:lstStyle>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Introduction :</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I - Historique :</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II - L’infini en art</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III - L’infini en Mathématiques</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1 - Les fractales</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2 - L’hôtel de Hilbert</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3 - Il n’y a pas qu’un infini.</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3 - La géométrie projective et son audace.</a:t>
            </a:r>
            <a:endParaRPr kumimoji="0" lang="fr-FR" altLang="fr-FR" sz="1400" b="0" i="0" u="none" strike="noStrike" cap="none" normalizeH="0" baseline="0" dirty="0">
              <a:ln>
                <a:noFill/>
              </a:ln>
              <a:solidFill>
                <a:schemeClr val="tx1"/>
              </a:solidFill>
              <a:effectLst/>
            </a:endParaRPr>
          </a:p>
          <a:p>
            <a:pPr lvl="0"/>
            <a:endParaRPr kumimoji="0" lang="fr-FR" altLang="fr-FR" sz="1100" b="0" i="0" u="none" strike="noStrike" cap="none" normalizeH="0" baseline="0" dirty="0">
              <a:ln>
                <a:noFill/>
              </a:ln>
              <a:solidFill>
                <a:schemeClr val="tx1"/>
              </a:solidFill>
              <a:effectLst/>
            </a:endParaRPr>
          </a:p>
        </p:txBody>
      </p:sp>
      <p:sp>
        <p:nvSpPr>
          <p:cNvPr id="6" name="ZoneTexte 5">
            <a:extLst>
              <a:ext uri="{FF2B5EF4-FFF2-40B4-BE49-F238E27FC236}">
                <a16:creationId xmlns:a16="http://schemas.microsoft.com/office/drawing/2014/main" id="{DDB8D5F7-B572-90F9-6EB5-2F403ABB2189}"/>
              </a:ext>
            </a:extLst>
          </p:cNvPr>
          <p:cNvSpPr txBox="1"/>
          <p:nvPr/>
        </p:nvSpPr>
        <p:spPr>
          <a:xfrm>
            <a:off x="6275881" y="1808390"/>
            <a:ext cx="5296525" cy="4401205"/>
          </a:xfrm>
          <a:prstGeom prst="rect">
            <a:avLst/>
          </a:prstGeom>
          <a:noFill/>
        </p:spPr>
        <p:txBody>
          <a:bodyPr wrap="square">
            <a:spAutoFit/>
          </a:bodyPr>
          <a:lstStyle/>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III L’infini en Physique</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1 - Continu ou discontinu ?</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2 - Le ciel étoilé</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3"/>
              </a:rPr>
              <a:t>3 - Les trous noirs</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4"/>
              </a:rPr>
              <a:t>4 - Ajustement infiniment fin des constantes physiques</a:t>
            </a:r>
            <a:endPar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0"/>
            <a:r>
              <a:rPr kumimoji="0" lang="fr-FR" altLang="fr-FR" sz="2800" b="0" i="0" u="sng" strike="noStrike" cap="none" normalizeH="0" baseline="0" dirty="0">
                <a:ln>
                  <a:noFill/>
                </a:ln>
                <a:solidFill>
                  <a:srgbClr val="0563C1"/>
                </a:solidFill>
                <a:effectLst/>
                <a:latin typeface="Calibri" panose="020F0502020204030204" pitchFamily="34" charset="0"/>
                <a:cs typeface="Times New Roman" panose="02020603050405020304" pitchFamily="18" charset="0"/>
              </a:rPr>
              <a:t>5 - Y-a-t-il</a:t>
            </a:r>
            <a:r>
              <a:rPr kumimoji="0" lang="fr-FR" altLang="fr-FR" sz="2800" b="0" i="0" u="sng" strike="noStrike" cap="none" normalizeH="0" dirty="0">
                <a:ln>
                  <a:noFill/>
                </a:ln>
                <a:solidFill>
                  <a:srgbClr val="0563C1"/>
                </a:solidFill>
                <a:effectLst/>
                <a:latin typeface="Calibri" panose="020F0502020204030204" pitchFamily="34" charset="0"/>
                <a:cs typeface="Times New Roman" panose="02020603050405020304" pitchFamily="18" charset="0"/>
              </a:rPr>
              <a:t> une vitesse infinie ?</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5"/>
              </a:rPr>
              <a:t>IV - L’infini en Philosophie</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6"/>
              </a:rPr>
              <a:t>V - L’infini dans les religions</a:t>
            </a:r>
            <a:endParaRPr kumimoji="0" lang="fr-FR" altLang="fr-FR" sz="1600" b="0" i="0" u="none" strike="noStrike" cap="none" normalizeH="0" baseline="0" dirty="0">
              <a:ln>
                <a:noFill/>
              </a:ln>
              <a:solidFill>
                <a:schemeClr val="tx1"/>
              </a:solidFill>
              <a:effectLst/>
            </a:endParaRPr>
          </a:p>
          <a:p>
            <a:pPr lvl="0"/>
            <a:r>
              <a:rPr lang="fr-FR" altLang="fr-FR"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7"/>
              </a:rPr>
              <a:t>VI - Conclusion</a:t>
            </a:r>
            <a:endParaRPr lang="fr-FR" sz="2800" dirty="0"/>
          </a:p>
        </p:txBody>
      </p:sp>
      <p:sp>
        <p:nvSpPr>
          <p:cNvPr id="8" name="ZoneTexte 7">
            <a:extLst>
              <a:ext uri="{FF2B5EF4-FFF2-40B4-BE49-F238E27FC236}">
                <a16:creationId xmlns:a16="http://schemas.microsoft.com/office/drawing/2014/main" id="{E51B429B-7C11-1FD1-8272-5A4C30F09F5F}"/>
              </a:ext>
            </a:extLst>
          </p:cNvPr>
          <p:cNvSpPr txBox="1"/>
          <p:nvPr/>
        </p:nvSpPr>
        <p:spPr>
          <a:xfrm>
            <a:off x="3346554" y="542357"/>
            <a:ext cx="6153462" cy="646331"/>
          </a:xfrm>
          <a:prstGeom prst="rect">
            <a:avLst/>
          </a:prstGeom>
          <a:noFill/>
        </p:spPr>
        <p:txBody>
          <a:bodyPr wrap="square">
            <a:spAutoFit/>
          </a:bodyPr>
          <a:lstStyle/>
          <a:p>
            <a:pPr lvl="0"/>
            <a:r>
              <a:rPr kumimoji="0" lang="fr-FR" altLang="fr-FR" sz="3600" b="1"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Table des matières</a:t>
            </a:r>
            <a:endParaRPr kumimoji="0" lang="fr-FR" altLang="fr-FR" sz="14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035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8C55126-0D0C-AC12-F31B-0DCBC46FA54F}"/>
              </a:ext>
            </a:extLst>
          </p:cNvPr>
          <p:cNvSpPr txBox="1"/>
          <p:nvPr/>
        </p:nvSpPr>
        <p:spPr>
          <a:xfrm>
            <a:off x="734518" y="674557"/>
            <a:ext cx="10133351" cy="4387098"/>
          </a:xfrm>
          <a:prstGeom prst="rect">
            <a:avLst/>
          </a:prstGeom>
          <a:noFill/>
        </p:spPr>
        <p:txBody>
          <a:bodyPr wrap="square">
            <a:spAutoFit/>
          </a:bodyPr>
          <a:lstStyle/>
          <a:p>
            <a:pPr algn="just">
              <a:lnSpc>
                <a:spcPct val="107000"/>
              </a:lnSpc>
              <a:spcAft>
                <a:spcPts val="800"/>
              </a:spcAft>
            </a:pPr>
            <a:r>
              <a:rPr lang="fr-FR" sz="3200"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L'École d'Athènes est une fresque du peintre italien Raphaël, située dans la </a:t>
            </a:r>
            <a:r>
              <a:rPr lang="fr-FR" sz="3200" b="1"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Chambre de la Signature</a:t>
            </a:r>
            <a:r>
              <a:rPr lang="fr-FR" sz="3200"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 des musées du Vatican, l'une des quatre Chambres de </a:t>
            </a:r>
            <a:r>
              <a:rPr lang="fr-FR" sz="3200" b="1"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Raphaël</a:t>
            </a:r>
            <a:r>
              <a:rPr lang="fr-FR" sz="3200"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 situées à l'intérieur du palais apostolique. </a:t>
            </a:r>
          </a:p>
          <a:p>
            <a:pPr algn="just">
              <a:lnSpc>
                <a:spcPct val="107000"/>
              </a:lnSpc>
              <a:spcAft>
                <a:spcPts val="800"/>
              </a:spcAft>
            </a:pPr>
            <a:r>
              <a:rPr lang="fr-FR" sz="3200"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C'est l'une des œuvres picturales les plus importantes de la Cité du Vatican réalisée entre les années 1508-1512. On voit bien le point situé à l’infini qui permet de bien utiliser la perspective.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69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1A147B-9704-315F-D0BE-BBFF0B970295}"/>
              </a:ext>
            </a:extLst>
          </p:cNvPr>
          <p:cNvSpPr>
            <a:spLocks noGrp="1"/>
          </p:cNvSpPr>
          <p:nvPr>
            <p:ph type="title"/>
          </p:nvPr>
        </p:nvSpPr>
        <p:spPr/>
        <p:txBody>
          <a:bodyPr/>
          <a:lstStyle/>
          <a:p>
            <a:r>
              <a:rPr lang="fr-FR" dirty="0"/>
              <a:t>Mise en abyme</a:t>
            </a:r>
          </a:p>
        </p:txBody>
      </p:sp>
      <p:pic>
        <p:nvPicPr>
          <p:cNvPr id="4" name="Espace réservé du contenu 3">
            <a:extLst>
              <a:ext uri="{FF2B5EF4-FFF2-40B4-BE49-F238E27FC236}">
                <a16:creationId xmlns:a16="http://schemas.microsoft.com/office/drawing/2014/main" id="{C5898BC2-5AF8-0145-CD42-D9733DED10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90688"/>
            <a:ext cx="3179206" cy="4351338"/>
          </a:xfrm>
          <a:prstGeom prst="rect">
            <a:avLst/>
          </a:prstGeom>
        </p:spPr>
      </p:pic>
      <p:sp>
        <p:nvSpPr>
          <p:cNvPr id="6" name="ZoneTexte 5">
            <a:extLst>
              <a:ext uri="{FF2B5EF4-FFF2-40B4-BE49-F238E27FC236}">
                <a16:creationId xmlns:a16="http://schemas.microsoft.com/office/drawing/2014/main" id="{AAE03C74-43DA-7402-FA29-FC042B85BB20}"/>
              </a:ext>
            </a:extLst>
          </p:cNvPr>
          <p:cNvSpPr txBox="1"/>
          <p:nvPr/>
        </p:nvSpPr>
        <p:spPr>
          <a:xfrm>
            <a:off x="4272198" y="1690688"/>
            <a:ext cx="7405140" cy="4031873"/>
          </a:xfrm>
          <a:prstGeom prst="rect">
            <a:avLst/>
          </a:prstGeom>
          <a:noFill/>
        </p:spPr>
        <p:txBody>
          <a:bodyPr wrap="square">
            <a:spAutoFit/>
          </a:bodyPr>
          <a:lstStyle/>
          <a:p>
            <a:r>
              <a:rPr lang="fr-FR" sz="3200" i="1" dirty="0">
                <a:effectLst/>
                <a:latin typeface="Calibri" panose="020F0502020204030204" pitchFamily="34" charset="0"/>
                <a:ea typeface="Calibri" panose="020F0502020204030204" pitchFamily="34" charset="0"/>
                <a:cs typeface="Calibri" panose="020F0502020204030204" pitchFamily="34" charset="0"/>
              </a:rPr>
              <a:t>Les Époux Arnolfini</a:t>
            </a:r>
            <a:r>
              <a:rPr lang="fr-FR" sz="3200" dirty="0">
                <a:solidFill>
                  <a:srgbClr val="202122"/>
                </a:solidFill>
                <a:effectLst/>
                <a:latin typeface="Calibri" panose="020F0502020204030204" pitchFamily="34" charset="0"/>
                <a:ea typeface="Calibri" panose="020F0502020204030204" pitchFamily="34" charset="0"/>
              </a:rPr>
              <a:t> (1434) par </a:t>
            </a:r>
            <a:r>
              <a:rPr lang="fr-FR" sz="3200" b="1" dirty="0">
                <a:effectLst/>
                <a:latin typeface="Calibri" panose="020F0502020204030204" pitchFamily="34" charset="0"/>
                <a:ea typeface="Calibri" panose="020F0502020204030204" pitchFamily="34" charset="0"/>
                <a:cs typeface="Calibri" panose="020F0502020204030204" pitchFamily="34" charset="0"/>
              </a:rPr>
              <a:t>Jan van Eyck</a:t>
            </a:r>
            <a:r>
              <a:rPr lang="fr-FR" sz="3200" dirty="0">
                <a:effectLst/>
                <a:latin typeface="Calibri" panose="020F0502020204030204" pitchFamily="34" charset="0"/>
                <a:ea typeface="Calibri" panose="020F0502020204030204" pitchFamily="34" charset="0"/>
              </a:rPr>
              <a:t>, </a:t>
            </a:r>
            <a:r>
              <a:rPr lang="fr-FR" sz="3200" dirty="0">
                <a:effectLst/>
                <a:latin typeface="Calibri" panose="020F0502020204030204" pitchFamily="34" charset="0"/>
                <a:ea typeface="Calibri" panose="020F0502020204030204" pitchFamily="34" charset="0"/>
                <a:cs typeface="Calibri" panose="020F0502020204030204" pitchFamily="34" charset="0"/>
              </a:rPr>
              <a:t>National </a:t>
            </a:r>
            <a:r>
              <a:rPr lang="fr-FR" sz="3200" dirty="0" err="1">
                <a:effectLst/>
                <a:latin typeface="Calibri" panose="020F0502020204030204" pitchFamily="34" charset="0"/>
                <a:ea typeface="Calibri" panose="020F0502020204030204" pitchFamily="34" charset="0"/>
                <a:cs typeface="Calibri" panose="020F0502020204030204" pitchFamily="34" charset="0"/>
              </a:rPr>
              <a:t>Gallery</a:t>
            </a:r>
            <a:r>
              <a:rPr lang="fr-FR" sz="3200" dirty="0">
                <a:solidFill>
                  <a:srgbClr val="202122"/>
                </a:solidFill>
                <a:effectLst/>
                <a:latin typeface="Calibri" panose="020F0502020204030204" pitchFamily="34" charset="0"/>
                <a:ea typeface="Calibri" panose="020F0502020204030204" pitchFamily="34" charset="0"/>
              </a:rPr>
              <a:t>, Londres. </a:t>
            </a:r>
          </a:p>
          <a:p>
            <a:r>
              <a:rPr lang="fr-FR" sz="3200" dirty="0">
                <a:solidFill>
                  <a:srgbClr val="202122"/>
                </a:solidFill>
                <a:effectLst/>
                <a:latin typeface="Calibri" panose="020F0502020204030204" pitchFamily="34" charset="0"/>
                <a:ea typeface="Calibri" panose="020F0502020204030204" pitchFamily="34" charset="0"/>
              </a:rPr>
              <a:t>Dans le miroir suspendu sur le mur du fond, dont le cadre est décoré de médaillons représentant la </a:t>
            </a:r>
            <a:r>
              <a:rPr lang="fr-FR" sz="3200" dirty="0">
                <a:effectLst/>
                <a:latin typeface="Calibri" panose="020F0502020204030204" pitchFamily="34" charset="0"/>
                <a:ea typeface="Calibri" panose="020F0502020204030204" pitchFamily="34" charset="0"/>
                <a:cs typeface="Calibri" panose="020F0502020204030204" pitchFamily="34" charset="0"/>
              </a:rPr>
              <a:t>passion du Christ</a:t>
            </a:r>
            <a:r>
              <a:rPr lang="fr-FR" sz="3200" dirty="0">
                <a:solidFill>
                  <a:srgbClr val="202122"/>
                </a:solidFill>
                <a:effectLst/>
                <a:latin typeface="Calibri" panose="020F0502020204030204" pitchFamily="34" charset="0"/>
                <a:ea typeface="Calibri" panose="020F0502020204030204" pitchFamily="34" charset="0"/>
              </a:rPr>
              <a:t>, apparaissent toute la pièce, avec son mobilier, le couple des époux vus de dos et le peintre lui-même.</a:t>
            </a:r>
            <a:endParaRPr lang="fr-FR" sz="3200" dirty="0"/>
          </a:p>
        </p:txBody>
      </p:sp>
    </p:spTree>
    <p:extLst>
      <p:ext uri="{BB962C8B-B14F-4D97-AF65-F5344CB8AC3E}">
        <p14:creationId xmlns:p14="http://schemas.microsoft.com/office/powerpoint/2010/main" val="42535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up)">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A06269-0109-56CF-2877-0D641FE31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33" y="686949"/>
            <a:ext cx="6733440" cy="5608920"/>
          </a:xfrm>
          <a:prstGeom prst="rect">
            <a:avLst/>
          </a:prstGeom>
        </p:spPr>
      </p:pic>
      <p:sp>
        <p:nvSpPr>
          <p:cNvPr id="3" name="ZoneTexte 2">
            <a:extLst>
              <a:ext uri="{FF2B5EF4-FFF2-40B4-BE49-F238E27FC236}">
                <a16:creationId xmlns:a16="http://schemas.microsoft.com/office/drawing/2014/main" id="{7C7D19E5-469E-D3F0-898E-B39BB620A6C5}"/>
              </a:ext>
            </a:extLst>
          </p:cNvPr>
          <p:cNvSpPr txBox="1"/>
          <p:nvPr/>
        </p:nvSpPr>
        <p:spPr>
          <a:xfrm>
            <a:off x="7510072" y="2023672"/>
            <a:ext cx="4227226" cy="3046988"/>
          </a:xfrm>
          <a:prstGeom prst="rect">
            <a:avLst/>
          </a:prstGeom>
          <a:noFill/>
        </p:spPr>
        <p:txBody>
          <a:bodyPr wrap="square" rtlCol="0">
            <a:spAutoFit/>
          </a:bodyPr>
          <a:lstStyle/>
          <a:p>
            <a:r>
              <a:rPr lang="fr-FR" sz="3200" dirty="0"/>
              <a:t>Voici un agrandissement de l’image où l’on voit bien le procédé de mise en abyme avec une image censée se reproduire à l’infini.</a:t>
            </a:r>
          </a:p>
        </p:txBody>
      </p:sp>
    </p:spTree>
    <p:extLst>
      <p:ext uri="{BB962C8B-B14F-4D97-AF65-F5344CB8AC3E}">
        <p14:creationId xmlns:p14="http://schemas.microsoft.com/office/powerpoint/2010/main" val="110519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9F265DF-6F6E-DF90-AD71-5E8631BB66AF}"/>
              </a:ext>
            </a:extLst>
          </p:cNvPr>
          <p:cNvSpPr txBox="1"/>
          <p:nvPr/>
        </p:nvSpPr>
        <p:spPr>
          <a:xfrm>
            <a:off x="841947" y="419724"/>
            <a:ext cx="10508105" cy="6275692"/>
          </a:xfrm>
          <a:prstGeom prst="rect">
            <a:avLst/>
          </a:prstGeom>
          <a:noFill/>
        </p:spPr>
        <p:txBody>
          <a:bodyPr wrap="square">
            <a:spAutoFit/>
          </a:bodyPr>
          <a:lstStyle/>
          <a:p>
            <a:pPr algn="just">
              <a:lnSpc>
                <a:spcPct val="107000"/>
              </a:lnSpc>
              <a:spcAft>
                <a:spcPts val="800"/>
              </a:spcAft>
            </a:pPr>
            <a:r>
              <a:rPr lang="fr-FR" sz="3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Exemple littéraire :</a:t>
            </a:r>
            <a:r>
              <a:rPr lang="fr-FR" sz="320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 Dans le roman "Les Faux-Monnayeurs" d'André Gide, l'auteur insère un manuscrit fictif écrit par l'un des personnages du roman. </a:t>
            </a:r>
          </a:p>
          <a:p>
            <a:pPr algn="just">
              <a:lnSpc>
                <a:spcPct val="107000"/>
              </a:lnSpc>
              <a:spcAft>
                <a:spcPts val="800"/>
              </a:spcAft>
            </a:pPr>
            <a:r>
              <a:rPr lang="fr-FR" sz="320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Ce manuscrit devient une partie intégrante de l'histoire et réfléchit certains aspects des personnages et de l'intrigue principale. </a:t>
            </a:r>
          </a:p>
          <a:p>
            <a:pPr algn="just">
              <a:lnSpc>
                <a:spcPct val="107000"/>
              </a:lnSpc>
              <a:spcAft>
                <a:spcPts val="800"/>
              </a:spcAft>
            </a:pPr>
            <a:r>
              <a:rPr lang="fr-FR" sz="320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Ainsi, la mise en abyme crée une dimension supplémentaire à l'œuvre.</a:t>
            </a:r>
          </a:p>
          <a:p>
            <a:pPr algn="just">
              <a:lnSpc>
                <a:spcPct val="107000"/>
              </a:lnSpc>
              <a:spcAft>
                <a:spcPts val="800"/>
              </a:spcAft>
            </a:pPr>
            <a:r>
              <a:rPr lang="fr-FR" sz="3200" dirty="0">
                <a:solidFill>
                  <a:srgbClr val="374151"/>
                </a:solidFill>
                <a:latin typeface="Calibri" panose="020F0502020204030204" pitchFamily="34" charset="0"/>
                <a:ea typeface="Calibri" panose="020F0502020204030204" pitchFamily="34" charset="0"/>
                <a:cs typeface="Calibri" panose="020F0502020204030204" pitchFamily="34" charset="0"/>
              </a:rPr>
              <a:t>PS : je n’ai pas lu ce livre…</a:t>
            </a:r>
          </a:p>
          <a:p>
            <a:pPr algn="just">
              <a:lnSpc>
                <a:spcPct val="107000"/>
              </a:lnSpc>
              <a:spcAft>
                <a:spcPts val="800"/>
              </a:spcAft>
            </a:pPr>
            <a:r>
              <a:rPr lang="fr-FR" sz="3200"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Là encore, les mathématiciens ont utilisé et perfectionné cette technique avec l’invention des fractales…</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245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0A3077-0579-E7F5-5CBD-BA9272E9240A}"/>
              </a:ext>
            </a:extLst>
          </p:cNvPr>
          <p:cNvSpPr>
            <a:spLocks noGrp="1"/>
          </p:cNvSpPr>
          <p:nvPr>
            <p:ph type="title"/>
          </p:nvPr>
        </p:nvSpPr>
        <p:spPr/>
        <p:txBody>
          <a:bodyPr/>
          <a:lstStyle/>
          <a:p>
            <a:r>
              <a:rPr lang="fr-FR" dirty="0"/>
              <a:t>III – L’infini en Mathématiques</a:t>
            </a:r>
          </a:p>
        </p:txBody>
      </p:sp>
      <p:sp>
        <p:nvSpPr>
          <p:cNvPr id="3" name="Espace réservé du contenu 2">
            <a:extLst>
              <a:ext uri="{FF2B5EF4-FFF2-40B4-BE49-F238E27FC236}">
                <a16:creationId xmlns:a16="http://schemas.microsoft.com/office/drawing/2014/main" id="{127C044E-A5B9-B052-5730-DFA640F3340F}"/>
              </a:ext>
            </a:extLst>
          </p:cNvPr>
          <p:cNvSpPr>
            <a:spLocks noGrp="1"/>
          </p:cNvSpPr>
          <p:nvPr>
            <p:ph idx="1"/>
          </p:nvPr>
        </p:nvSpPr>
        <p:spPr/>
        <p:txBody>
          <a:bodyPr>
            <a:normAutofit/>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On a déjà parlé de la flèche d’Achille,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de la tortue qu’il ne peut rattraper,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du calcul d’aire d’Archimède,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du calcul infinitésimal (dans une autre vie...)</a:t>
            </a:r>
          </a:p>
          <a:p>
            <a:r>
              <a:rPr lang="fr-FR" sz="3200" dirty="0">
                <a:latin typeface="Calibri" panose="020F0502020204030204" pitchFamily="34" charset="0"/>
                <a:ea typeface="Calibri" panose="020F0502020204030204" pitchFamily="34" charset="0"/>
                <a:cs typeface="Times New Roman" panose="02020603050405020304" pitchFamily="18" charset="0"/>
              </a:rPr>
              <a:t>On va s’intéresser à d’autres secteurs…</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4400" dirty="0"/>
          </a:p>
        </p:txBody>
      </p:sp>
    </p:spTree>
    <p:extLst>
      <p:ext uri="{BB962C8B-B14F-4D97-AF65-F5344CB8AC3E}">
        <p14:creationId xmlns:p14="http://schemas.microsoft.com/office/powerpoint/2010/main" val="28741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95AD7E-0825-A26A-0424-430713947A05}"/>
              </a:ext>
            </a:extLst>
          </p:cNvPr>
          <p:cNvSpPr>
            <a:spLocks noGrp="1"/>
          </p:cNvSpPr>
          <p:nvPr>
            <p:ph type="title"/>
          </p:nvPr>
        </p:nvSpPr>
        <p:spPr/>
        <p:txBody>
          <a:bodyPr/>
          <a:lstStyle/>
          <a:p>
            <a:r>
              <a:rPr lang="fr-FR" dirty="0"/>
              <a:t>1 – Les fractales</a:t>
            </a:r>
          </a:p>
        </p:txBody>
      </p:sp>
      <p:sp>
        <p:nvSpPr>
          <p:cNvPr id="3" name="Espace réservé du contenu 2">
            <a:extLst>
              <a:ext uri="{FF2B5EF4-FFF2-40B4-BE49-F238E27FC236}">
                <a16:creationId xmlns:a16="http://schemas.microsoft.com/office/drawing/2014/main" id="{BFF0AE80-D312-0934-9CFE-BD2FF9C817A9}"/>
              </a:ext>
            </a:extLst>
          </p:cNvPr>
          <p:cNvSpPr>
            <a:spLocks noGrp="1"/>
          </p:cNvSpPr>
          <p:nvPr>
            <p:ph idx="1"/>
          </p:nvPr>
        </p:nvSpPr>
        <p:spPr>
          <a:xfrm>
            <a:off x="838200" y="1825625"/>
            <a:ext cx="3958652" cy="4351338"/>
          </a:xfrm>
        </p:spPr>
        <p:txBody>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S’il neige, on parle de flocons ! Il y en a un de célèbre, c’est le flocon de Von Koch : il se construit en rajoutant à chaque fois un triangle équilatéral au milieu de chaque segment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6" name="Image 5">
            <a:extLst>
              <a:ext uri="{FF2B5EF4-FFF2-40B4-BE49-F238E27FC236}">
                <a16:creationId xmlns:a16="http://schemas.microsoft.com/office/drawing/2014/main" id="{024EEC9F-2CB7-6BCF-9419-D8C0D008D6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0780" y="1620259"/>
            <a:ext cx="4491608" cy="4556704"/>
          </a:xfrm>
          <a:prstGeom prst="rect">
            <a:avLst/>
          </a:prstGeom>
          <a:noFill/>
          <a:ln>
            <a:noFill/>
          </a:ln>
        </p:spPr>
      </p:pic>
    </p:spTree>
    <p:extLst>
      <p:ext uri="{BB962C8B-B14F-4D97-AF65-F5344CB8AC3E}">
        <p14:creationId xmlns:p14="http://schemas.microsoft.com/office/powerpoint/2010/main" val="198356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315B969-E14C-3DB7-F560-BD2256EA2713}"/>
              </a:ext>
            </a:extLst>
          </p:cNvPr>
          <p:cNvSpPr txBox="1"/>
          <p:nvPr/>
        </p:nvSpPr>
        <p:spPr>
          <a:xfrm>
            <a:off x="633334" y="705859"/>
            <a:ext cx="6093500" cy="1649811"/>
          </a:xfrm>
          <a:prstGeom prst="rect">
            <a:avLst/>
          </a:prstGeom>
          <a:noFill/>
        </p:spPr>
        <p:txBody>
          <a:bodyPr wrap="square">
            <a:spAutoFit/>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On obtient, après une infinité d’étape, quelque chose qui ressemble à ceci</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F89EF544-8231-304B-0D34-FB7E87D1F0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299" y="690527"/>
            <a:ext cx="4393368" cy="4804126"/>
          </a:xfrm>
          <a:prstGeom prst="rect">
            <a:avLst/>
          </a:prstGeom>
          <a:noFill/>
          <a:ln>
            <a:noFill/>
          </a:ln>
        </p:spPr>
      </p:pic>
      <p:sp>
        <p:nvSpPr>
          <p:cNvPr id="6" name="ZoneTexte 5">
            <a:extLst>
              <a:ext uri="{FF2B5EF4-FFF2-40B4-BE49-F238E27FC236}">
                <a16:creationId xmlns:a16="http://schemas.microsoft.com/office/drawing/2014/main" id="{EAE0A387-EF59-CF37-1FD4-4687AD92A938}"/>
              </a:ext>
            </a:extLst>
          </p:cNvPr>
          <p:cNvSpPr txBox="1"/>
          <p:nvPr/>
        </p:nvSpPr>
        <p:spPr>
          <a:xfrm>
            <a:off x="633333" y="2360078"/>
            <a:ext cx="6093500" cy="4284506"/>
          </a:xfrm>
          <a:prstGeom prst="rect">
            <a:avLst/>
          </a:prstGeom>
          <a:noFill/>
        </p:spPr>
        <p:txBody>
          <a:bodyPr wrap="square">
            <a:spAutoFit/>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Cette courbe a une longueur infinie, elle fait partie de ce qu’on appelle une courbe fractale (on donne souvent comme exemple la côte bretonne qui peut avoir une longueur de plus en plus grande si on la mesure en prenant de plus en plus de détails).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415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852F788-A44B-1D4B-6875-FAB8D6BCF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163" y="981858"/>
            <a:ext cx="5638675" cy="5638675"/>
          </a:xfrm>
          <a:prstGeom prst="rect">
            <a:avLst/>
          </a:prstGeom>
          <a:noFill/>
          <a:ln>
            <a:noFill/>
          </a:ln>
        </p:spPr>
      </p:pic>
      <p:sp>
        <p:nvSpPr>
          <p:cNvPr id="4" name="ZoneTexte 3">
            <a:extLst>
              <a:ext uri="{FF2B5EF4-FFF2-40B4-BE49-F238E27FC236}">
                <a16:creationId xmlns:a16="http://schemas.microsoft.com/office/drawing/2014/main" id="{54F2BC9B-1290-6C4D-6C79-3609D52EC704}"/>
              </a:ext>
            </a:extLst>
          </p:cNvPr>
          <p:cNvSpPr txBox="1"/>
          <p:nvPr/>
        </p:nvSpPr>
        <p:spPr>
          <a:xfrm>
            <a:off x="327163" y="237467"/>
            <a:ext cx="4229847" cy="595932"/>
          </a:xfrm>
          <a:prstGeom prst="rect">
            <a:avLst/>
          </a:prstGeom>
          <a:noFill/>
        </p:spPr>
        <p:txBody>
          <a:bodyPr wrap="square">
            <a:spAutoFit/>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Voici un autre exemple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3119B658-9BF8-4FD0-DAC8-D7CE8A40D0D8}"/>
              </a:ext>
            </a:extLst>
          </p:cNvPr>
          <p:cNvSpPr txBox="1"/>
          <p:nvPr/>
        </p:nvSpPr>
        <p:spPr>
          <a:xfrm>
            <a:off x="6460761" y="981858"/>
            <a:ext cx="5404076" cy="4524315"/>
          </a:xfrm>
          <a:prstGeom prst="rect">
            <a:avLst/>
          </a:prstGeom>
          <a:noFill/>
        </p:spPr>
        <p:txBody>
          <a:bodyPr wrap="square" rtlCol="0">
            <a:spAutoFit/>
          </a:bodyPr>
          <a:lstStyle/>
          <a:p>
            <a:r>
              <a:rPr lang="fr-FR" sz="3200" dirty="0"/>
              <a:t>Cela fait partie des ensembles de Julia (1883-1978) Gaston de son prénom et Mandelbrot (1924-2010), Benoît pour les intimes.</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On peut faire un zoom sur une partie de l’image, on retrouve le même genre de figure et ce, à l’infini.</a:t>
            </a:r>
            <a:endParaRPr lang="fr-FR" sz="3200" dirty="0"/>
          </a:p>
        </p:txBody>
      </p:sp>
    </p:spTree>
    <p:extLst>
      <p:ext uri="{BB962C8B-B14F-4D97-AF65-F5344CB8AC3E}">
        <p14:creationId xmlns:p14="http://schemas.microsoft.com/office/powerpoint/2010/main" val="14641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55328B5-B719-64FC-07F7-06E8ABC81A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974" y="687173"/>
            <a:ext cx="5668657" cy="5668657"/>
          </a:xfrm>
          <a:prstGeom prst="rect">
            <a:avLst/>
          </a:prstGeom>
          <a:noFill/>
          <a:ln>
            <a:noFill/>
          </a:ln>
        </p:spPr>
      </p:pic>
      <p:sp>
        <p:nvSpPr>
          <p:cNvPr id="5" name="ZoneTexte 4">
            <a:extLst>
              <a:ext uri="{FF2B5EF4-FFF2-40B4-BE49-F238E27FC236}">
                <a16:creationId xmlns:a16="http://schemas.microsoft.com/office/drawing/2014/main" id="{9E2336B1-4314-C72D-6E28-B12D37EDD520}"/>
              </a:ext>
            </a:extLst>
          </p:cNvPr>
          <p:cNvSpPr txBox="1"/>
          <p:nvPr/>
        </p:nvSpPr>
        <p:spPr>
          <a:xfrm>
            <a:off x="6745574" y="1184223"/>
            <a:ext cx="4835451" cy="4031873"/>
          </a:xfrm>
          <a:prstGeom prst="rect">
            <a:avLst/>
          </a:prstGeom>
          <a:noFill/>
        </p:spPr>
        <p:txBody>
          <a:bodyPr wrap="square" rtlCol="0">
            <a:spAutoFit/>
          </a:bodyPr>
          <a:lstStyle/>
          <a:p>
            <a:r>
              <a:rPr lang="fr-FR" sz="3200" dirty="0"/>
              <a:t>Des souvenirs de jeunesse</a:t>
            </a:r>
          </a:p>
          <a:p>
            <a:r>
              <a:rPr lang="fr-FR" sz="3200" dirty="0"/>
              <a:t>…</a:t>
            </a:r>
          </a:p>
          <a:p>
            <a:endParaRPr lang="fr-FR" sz="3200" dirty="0"/>
          </a:p>
          <a:p>
            <a:r>
              <a:rPr lang="fr-FR" sz="3200" dirty="0">
                <a:latin typeface="Calibri" panose="020F0502020204030204" pitchFamily="34" charset="0"/>
                <a:ea typeface="Calibri" panose="020F0502020204030204" pitchFamily="34" charset="0"/>
                <a:cs typeface="Times New Roman" panose="02020603050405020304" pitchFamily="18" charset="0"/>
              </a:rPr>
              <a:t>S</a:t>
            </a:r>
            <a:r>
              <a:rPr lang="fr-FR" sz="3200" dirty="0">
                <a:effectLst/>
                <a:latin typeface="Calibri" panose="020F0502020204030204" pitchFamily="34" charset="0"/>
                <a:ea typeface="Calibri" panose="020F0502020204030204" pitchFamily="34" charset="0"/>
                <a:cs typeface="Times New Roman" panose="02020603050405020304" pitchFamily="18" charset="0"/>
              </a:rPr>
              <a:t>i on regarde les boucles d’oreilles de cette vache, on retrouve un motif qui est censé se reproduire à l’infini.</a:t>
            </a:r>
            <a:endParaRPr lang="fr-FR" sz="3200" dirty="0"/>
          </a:p>
        </p:txBody>
      </p:sp>
    </p:spTree>
    <p:extLst>
      <p:ext uri="{BB962C8B-B14F-4D97-AF65-F5344CB8AC3E}">
        <p14:creationId xmlns:p14="http://schemas.microsoft.com/office/powerpoint/2010/main" val="268473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E79CA99-A91E-4421-B231-43CED7C798A3}"/>
              </a:ext>
            </a:extLst>
          </p:cNvPr>
          <p:cNvSpPr>
            <a:spLocks noChangeArrowheads="1"/>
          </p:cNvSpPr>
          <p:nvPr/>
        </p:nvSpPr>
        <p:spPr bwMode="auto">
          <a:xfrm>
            <a:off x="704538" y="322884"/>
            <a:ext cx="8847358" cy="59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Si cette image vous a donné faim, en voici une autre</a:t>
            </a:r>
          </a:p>
        </p:txBody>
      </p:sp>
      <p:pic>
        <p:nvPicPr>
          <p:cNvPr id="2049" name="Image 15">
            <a:extLst>
              <a:ext uri="{FF2B5EF4-FFF2-40B4-BE49-F238E27FC236}">
                <a16:creationId xmlns:a16="http://schemas.microsoft.com/office/drawing/2014/main" id="{3FFDCB8C-2081-55E7-9AB2-242A0E770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38" y="1259174"/>
            <a:ext cx="5141626" cy="51416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3B3A2CA0-18CF-5414-20A0-D3160AEE90C9}"/>
              </a:ext>
            </a:extLst>
          </p:cNvPr>
          <p:cNvSpPr>
            <a:spLocks noChangeArrowheads="1"/>
          </p:cNvSpPr>
          <p:nvPr/>
        </p:nvSpPr>
        <p:spPr bwMode="auto">
          <a:xfrm>
            <a:off x="6474059" y="1769847"/>
            <a:ext cx="470860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Vous avez reconnu le</a:t>
            </a:r>
          </a:p>
          <a:p>
            <a:pPr eaLnBrk="0" fontAlgn="base" hangingPunct="0">
              <a:spcBef>
                <a:spcPct val="0"/>
              </a:spcBef>
              <a:spcAft>
                <a:spcPct val="0"/>
              </a:spcAft>
            </a:pPr>
            <a:r>
              <a:rPr lang="fr-FR" sz="3200" dirty="0">
                <a:latin typeface="Calibri" panose="020F0502020204030204" pitchFamily="34" charset="0"/>
                <a:ea typeface="Calibri" panose="020F0502020204030204" pitchFamily="34" charset="0"/>
                <a:cs typeface="Times New Roman" panose="02020603050405020304" pitchFamily="18" charset="0"/>
              </a:rPr>
              <a:t>…</a:t>
            </a:r>
          </a:p>
          <a:p>
            <a:pPr eaLnBrk="0" fontAlgn="base" hangingPunct="0">
              <a:spcBef>
                <a:spcPct val="0"/>
              </a:spcBef>
              <a:spcAft>
                <a:spcPct val="0"/>
              </a:spcAft>
            </a:pPr>
            <a:r>
              <a:rPr lang="fr-FR" sz="3200">
                <a:effectLst/>
                <a:latin typeface="Calibri" panose="020F0502020204030204" pitchFamily="34" charset="0"/>
                <a:ea typeface="Calibri" panose="020F0502020204030204" pitchFamily="34" charset="0"/>
                <a:cs typeface="Times New Roman" panose="02020603050405020304" pitchFamily="18" charset="0"/>
              </a:rPr>
              <a:t>Chou </a:t>
            </a:r>
            <a:r>
              <a:rPr lang="fr-FR" sz="3200" dirty="0">
                <a:effectLst/>
                <a:latin typeface="Calibri" panose="020F0502020204030204" pitchFamily="34" charset="0"/>
                <a:ea typeface="Calibri" panose="020F0502020204030204" pitchFamily="34" charset="0"/>
                <a:cs typeface="Times New Roman" panose="02020603050405020304" pitchFamily="18" charset="0"/>
              </a:rPr>
              <a:t>romanesco !</a:t>
            </a:r>
          </a:p>
          <a:p>
            <a:pPr eaLnBrk="0" fontAlgn="base" hangingPunct="0">
              <a:spcBef>
                <a:spcPct val="0"/>
              </a:spcBef>
              <a:spcAft>
                <a:spcPct val="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Comme quoi, la nature n’a pas attendu !</a:t>
            </a:r>
          </a:p>
        </p:txBody>
      </p:sp>
    </p:spTree>
    <p:extLst>
      <p:ext uri="{BB962C8B-B14F-4D97-AF65-F5344CB8AC3E}">
        <p14:creationId xmlns:p14="http://schemas.microsoft.com/office/powerpoint/2010/main" val="158444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circle(out)">
                                      <p:cBhvr>
                                        <p:cTn id="12" dur="20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EBCF40D-997A-BCB2-1A68-A4DD0B753D15}"/>
              </a:ext>
            </a:extLst>
          </p:cNvPr>
          <p:cNvSpPr txBox="1"/>
          <p:nvPr/>
        </p:nvSpPr>
        <p:spPr>
          <a:xfrm>
            <a:off x="359764" y="614598"/>
            <a:ext cx="11182662" cy="5601533"/>
          </a:xfrm>
          <a:prstGeom prst="rect">
            <a:avLst/>
          </a:prstGeom>
          <a:noFill/>
        </p:spPr>
        <p:txBody>
          <a:bodyPr wrap="square">
            <a:spAutoFit/>
          </a:bodyPr>
          <a:lstStyle/>
          <a:p>
            <a:pPr>
              <a:spcAft>
                <a:spcPts val="1500"/>
              </a:spcAft>
            </a:pPr>
            <a:r>
              <a:rPr lang="fr-FR" sz="2800" dirty="0">
                <a:solidFill>
                  <a:srgbClr val="374151"/>
                </a:solidFill>
                <a:effectLst/>
                <a:latin typeface="Segoe UI" panose="020B0502040204020203" pitchFamily="34" charset="0"/>
                <a:ea typeface="Times New Roman" panose="02020603050405020304" pitchFamily="18" charset="0"/>
              </a:rPr>
              <a:t>Bonjour et bienvenue à cette conférence sur l'infini.</a:t>
            </a:r>
            <a:endParaRPr lang="fr-FR" sz="2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fr-FR" sz="2800" dirty="0">
                <a:solidFill>
                  <a:srgbClr val="374151"/>
                </a:solidFill>
                <a:effectLst/>
                <a:latin typeface="Segoe UI" panose="020B0502040204020203" pitchFamily="34" charset="0"/>
                <a:ea typeface="Times New Roman" panose="02020603050405020304" pitchFamily="18" charset="0"/>
              </a:rPr>
              <a:t>L'infini est un concept fascinant qui a intrigué les philosophes, les mathématiciens et les scientifiques depuis des milliers d'années. C'est un concept qui est difficile à comprendre et à définir, mais qui est omniprésent dans notre univers.</a:t>
            </a:r>
            <a:endParaRPr lang="fr-FR" sz="2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fr-FR" sz="2800" dirty="0">
                <a:solidFill>
                  <a:srgbClr val="374151"/>
                </a:solidFill>
                <a:effectLst/>
                <a:latin typeface="Segoe UI" panose="020B0502040204020203" pitchFamily="34" charset="0"/>
                <a:ea typeface="Times New Roman" panose="02020603050405020304" pitchFamily="18" charset="0"/>
              </a:rPr>
              <a:t>Tout d'abord, qu'est-ce que l'infini ? L'infini est un concept mathématique qui représente une quantité qui n'a pas de limite. Cela peut sembler étrange, car nous sommes habitués à penser en termes de quantités finies. Par exemple, nous savons qu'il y a un nombre fini d'étoiles dans notre galaxie, un nombre fini de cellules dans notre corps et un nombre fini de grains de sable sur une plage.</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991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3032090-5897-460B-062C-FE66E7134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033" y="564692"/>
            <a:ext cx="5728616" cy="5728616"/>
          </a:xfrm>
          <a:prstGeom prst="rect">
            <a:avLst/>
          </a:prstGeom>
          <a:noFill/>
          <a:ln>
            <a:noFill/>
          </a:ln>
        </p:spPr>
      </p:pic>
      <p:sp>
        <p:nvSpPr>
          <p:cNvPr id="4" name="ZoneTexte 3">
            <a:extLst>
              <a:ext uri="{FF2B5EF4-FFF2-40B4-BE49-F238E27FC236}">
                <a16:creationId xmlns:a16="http://schemas.microsoft.com/office/drawing/2014/main" id="{AA5111AC-DC2A-7E70-CAB2-F3A9D2CC9DE9}"/>
              </a:ext>
            </a:extLst>
          </p:cNvPr>
          <p:cNvSpPr txBox="1"/>
          <p:nvPr/>
        </p:nvSpPr>
        <p:spPr>
          <a:xfrm>
            <a:off x="6625652" y="567253"/>
            <a:ext cx="5045315" cy="2176750"/>
          </a:xfrm>
          <a:prstGeom prst="rect">
            <a:avLst/>
          </a:prstGeom>
          <a:noFill/>
        </p:spPr>
        <p:txBody>
          <a:bodyPr wrap="square">
            <a:spAutoFit/>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On obtient aussi ce genre de duplication lorsqu’on se place entre deux miroirs parallèles.</a:t>
            </a:r>
          </a:p>
        </p:txBody>
      </p:sp>
    </p:spTree>
    <p:extLst>
      <p:ext uri="{BB962C8B-B14F-4D97-AF65-F5344CB8AC3E}">
        <p14:creationId xmlns:p14="http://schemas.microsoft.com/office/powerpoint/2010/main" val="3353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2CFEEC-CBD3-3804-FB46-EC5F8F1C2800}"/>
              </a:ext>
            </a:extLst>
          </p:cNvPr>
          <p:cNvSpPr>
            <a:spLocks noGrp="1"/>
          </p:cNvSpPr>
          <p:nvPr>
            <p:ph type="title"/>
          </p:nvPr>
        </p:nvSpPr>
        <p:spPr/>
        <p:txBody>
          <a:bodyPr/>
          <a:lstStyle/>
          <a:p>
            <a:r>
              <a:rPr lang="fr-FR" dirty="0"/>
              <a:t>2 – L’hôtel de Hilbert</a:t>
            </a:r>
          </a:p>
        </p:txBody>
      </p:sp>
      <p:sp>
        <p:nvSpPr>
          <p:cNvPr id="3" name="Espace réservé du contenu 2">
            <a:extLst>
              <a:ext uri="{FF2B5EF4-FFF2-40B4-BE49-F238E27FC236}">
                <a16:creationId xmlns:a16="http://schemas.microsoft.com/office/drawing/2014/main" id="{761B8DCD-5DDF-7E3D-91DF-CD9776FA8630}"/>
              </a:ext>
            </a:extLst>
          </p:cNvPr>
          <p:cNvSpPr>
            <a:spLocks noGrp="1"/>
          </p:cNvSpPr>
          <p:nvPr>
            <p:ph idx="1"/>
          </p:nvPr>
        </p:nvSpPr>
        <p:spPr/>
        <p:txBody>
          <a:bodyPr>
            <a:normAutofit fontScale="92500" lnSpcReduction="20000"/>
          </a:bodyPr>
          <a:lstStyle/>
          <a:p>
            <a:r>
              <a:rPr lang="fr-FR" sz="3200" dirty="0"/>
              <a:t>Comme </a:t>
            </a:r>
            <a:r>
              <a:rPr lang="fr-FR" sz="3200" dirty="0" err="1"/>
              <a:t>ChatGPT</a:t>
            </a:r>
            <a:r>
              <a:rPr lang="fr-FR" sz="3200" dirty="0"/>
              <a:t> le dit, considérons un hôtel comprenant une infinité de chambres. </a:t>
            </a:r>
          </a:p>
          <a:p>
            <a:r>
              <a:rPr lang="fr-FR" sz="3200" dirty="0"/>
              <a:t>L’hôtel est complet, un client C arrive et souhaite prendre une chambre. </a:t>
            </a:r>
          </a:p>
          <a:p>
            <a:r>
              <a:rPr lang="fr-FR" sz="3200" dirty="0"/>
              <a:t>A la réception, on lui dit : « pas de problème, on va vous trouver une chambre ». </a:t>
            </a:r>
          </a:p>
          <a:p>
            <a:r>
              <a:rPr lang="fr-FR" sz="3200" dirty="0"/>
              <a:t>On demande au client de la chambre 1 de passer dans la chambre 2, au 2, de passer dans la chambre 3 et ainsi de suite. </a:t>
            </a:r>
          </a:p>
          <a:p>
            <a:r>
              <a:rPr lang="fr-FR" sz="3200" dirty="0"/>
              <a:t>Et pour que cela se fasse en un temps fini, on donne ½ h au client 1 pour déménager, ¼ h au client 2, 1/8 h au client 3, etc. En 1 h, tous les clients ont regagné leur nouvelle chambre</a:t>
            </a:r>
            <a:endParaRPr lang="fr-FR" dirty="0"/>
          </a:p>
        </p:txBody>
      </p:sp>
    </p:spTree>
    <p:extLst>
      <p:ext uri="{BB962C8B-B14F-4D97-AF65-F5344CB8AC3E}">
        <p14:creationId xmlns:p14="http://schemas.microsoft.com/office/powerpoint/2010/main" val="339735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FC000AD0-CB5A-B951-2842-2CDA4FF9C318}"/>
                  </a:ext>
                </a:extLst>
              </p:cNvPr>
              <p:cNvSpPr txBox="1"/>
              <p:nvPr/>
            </p:nvSpPr>
            <p:spPr>
              <a:xfrm>
                <a:off x="599607" y="1109272"/>
                <a:ext cx="11032760" cy="1786964"/>
              </a:xfrm>
              <a:prstGeom prst="rect">
                <a:avLst/>
              </a:prstGeom>
              <a:noFill/>
            </p:spPr>
            <p:txBody>
              <a:bodyPr wrap="square" rtlCol="0">
                <a:spAutoFit/>
              </a:bodyPr>
              <a:lstStyle/>
              <a:p>
                <a:r>
                  <a:rPr lang="fr-FR" sz="3200" dirty="0"/>
                  <a:t>On a utilisé la formule</a:t>
                </a:r>
              </a:p>
              <a:p>
                <a:pPr/>
                <a14:m>
                  <m:oMathPara xmlns:m="http://schemas.openxmlformats.org/officeDocument/2006/math">
                    <m:oMathParaPr>
                      <m:jc m:val="centerGroup"/>
                    </m:oMathParaPr>
                    <m:oMath xmlns:m="http://schemas.openxmlformats.org/officeDocument/2006/math">
                      <m:f>
                        <m:fPr>
                          <m:ctrlPr>
                            <a:rPr lang="fr-FR" sz="320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2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2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2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2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2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200" i="1">
                              <a:effectLst/>
                              <a:latin typeface="Cambria Math" panose="02040503050406030204" pitchFamily="18" charset="0"/>
                              <a:ea typeface="Calibri" panose="020F0502020204030204" pitchFamily="34" charset="0"/>
                              <a:cs typeface="Times New Roman" panose="02020603050405020304" pitchFamily="18" charset="0"/>
                            </a:rPr>
                            <m:t>8</m:t>
                          </m:r>
                        </m:den>
                      </m:f>
                      <m:r>
                        <a:rPr lang="fr-FR" sz="3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2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200" i="1">
                              <a:effectLst/>
                              <a:latin typeface="Cambria Math" panose="02040503050406030204" pitchFamily="18" charset="0"/>
                              <a:ea typeface="Calibri" panose="020F0502020204030204" pitchFamily="34" charset="0"/>
                              <a:cs typeface="Times New Roman" panose="02020603050405020304" pitchFamily="18" charset="0"/>
                            </a:rPr>
                            <m:t>16</m:t>
                          </m:r>
                        </m:den>
                      </m:f>
                      <m:r>
                        <a:rPr lang="fr-FR" sz="32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mc:Choice>
        <mc:Fallback xmlns="">
          <p:sp>
            <p:nvSpPr>
              <p:cNvPr id="2" name="ZoneTexte 1">
                <a:extLst>
                  <a:ext uri="{FF2B5EF4-FFF2-40B4-BE49-F238E27FC236}">
                    <a16:creationId xmlns:a16="http://schemas.microsoft.com/office/drawing/2014/main" id="{FC000AD0-CB5A-B951-2842-2CDA4FF9C318}"/>
                  </a:ext>
                </a:extLst>
              </p:cNvPr>
              <p:cNvSpPr txBox="1">
                <a:spLocks noRot="1" noChangeAspect="1" noMove="1" noResize="1" noEditPoints="1" noAdjustHandles="1" noChangeArrowheads="1" noChangeShapeType="1" noTextEdit="1"/>
              </p:cNvSpPr>
              <p:nvPr/>
            </p:nvSpPr>
            <p:spPr>
              <a:xfrm>
                <a:off x="599607" y="1109272"/>
                <a:ext cx="11032760" cy="1786964"/>
              </a:xfrm>
              <a:prstGeom prst="rect">
                <a:avLst/>
              </a:prstGeom>
              <a:blipFill>
                <a:blip r:embed="rId2"/>
                <a:stretch>
                  <a:fillRect l="-1381" t="-4437"/>
                </a:stretch>
              </a:blipFill>
            </p:spPr>
            <p:txBody>
              <a:bodyPr/>
              <a:lstStyle/>
              <a:p>
                <a:r>
                  <a:rPr lang="fr-FR">
                    <a:noFill/>
                  </a:rPr>
                  <a:t> </a:t>
                </a:r>
              </a:p>
            </p:txBody>
          </p:sp>
        </mc:Fallback>
      </mc:AlternateContent>
      <p:sp>
        <p:nvSpPr>
          <p:cNvPr id="5" name="Rectangle 1">
            <a:extLst>
              <a:ext uri="{FF2B5EF4-FFF2-40B4-BE49-F238E27FC236}">
                <a16:creationId xmlns:a16="http://schemas.microsoft.com/office/drawing/2014/main" id="{6C002C37-AA0B-BA19-400B-9D1B794B1B2C}"/>
              </a:ext>
            </a:extLst>
          </p:cNvPr>
          <p:cNvSpPr>
            <a:spLocks noChangeArrowheads="1"/>
          </p:cNvSpPr>
          <p:nvPr/>
        </p:nvSpPr>
        <p:spPr bwMode="auto">
          <a:xfrm>
            <a:off x="559633" y="2564275"/>
            <a:ext cx="94933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Comme pour la flèche qui va atteindre le talon d’Achille.</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3200" dirty="0">
                <a:latin typeface="Calibri" panose="020F0502020204030204" pitchFamily="34" charset="0"/>
                <a:cs typeface="Times New Roman" panose="02020603050405020304" pitchFamily="18" charset="0"/>
              </a:rPr>
              <a:t>On peut visualiser les choses de la manière suivante :</a:t>
            </a:r>
            <a:endParaRPr kumimoji="0" lang="fr-FR" altLang="fr-FR" sz="36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6" name="Tableau 5">
                <a:extLst>
                  <a:ext uri="{FF2B5EF4-FFF2-40B4-BE49-F238E27FC236}">
                    <a16:creationId xmlns:a16="http://schemas.microsoft.com/office/drawing/2014/main" id="{C795808A-F0B3-20B5-171F-324BB18048B3}"/>
                  </a:ext>
                </a:extLst>
              </p:cNvPr>
              <p:cNvGraphicFramePr>
                <a:graphicFrameLocks noGrp="1"/>
              </p:cNvGraphicFramePr>
              <p:nvPr>
                <p:extLst>
                  <p:ext uri="{D42A27DB-BD31-4B8C-83A1-F6EECF244321}">
                    <p14:modId xmlns:p14="http://schemas.microsoft.com/office/powerpoint/2010/main" val="1606286699"/>
                  </p:ext>
                </p:extLst>
              </p:nvPr>
            </p:nvGraphicFramePr>
            <p:xfrm>
              <a:off x="559632" y="4586590"/>
              <a:ext cx="10772929" cy="1394485"/>
            </p:xfrm>
            <a:graphic>
              <a:graphicData uri="http://schemas.openxmlformats.org/drawingml/2006/table">
                <a:tbl>
                  <a:tblPr firstRow="1" firstCol="1" bandRow="1">
                    <a:tableStyleId>{5C22544A-7EE6-4342-B048-85BDC9FD1C3A}</a:tableStyleId>
                  </a:tblPr>
                  <a:tblGrid>
                    <a:gridCol w="840621">
                      <a:extLst>
                        <a:ext uri="{9D8B030D-6E8A-4147-A177-3AD203B41FA5}">
                          <a16:colId xmlns:a16="http://schemas.microsoft.com/office/drawing/2014/main" val="1547422141"/>
                        </a:ext>
                      </a:extLst>
                    </a:gridCol>
                    <a:gridCol w="840621">
                      <a:extLst>
                        <a:ext uri="{9D8B030D-6E8A-4147-A177-3AD203B41FA5}">
                          <a16:colId xmlns:a16="http://schemas.microsoft.com/office/drawing/2014/main" val="222090239"/>
                        </a:ext>
                      </a:extLst>
                    </a:gridCol>
                    <a:gridCol w="840621">
                      <a:extLst>
                        <a:ext uri="{9D8B030D-6E8A-4147-A177-3AD203B41FA5}">
                          <a16:colId xmlns:a16="http://schemas.microsoft.com/office/drawing/2014/main" val="3141039828"/>
                        </a:ext>
                      </a:extLst>
                    </a:gridCol>
                    <a:gridCol w="841895">
                      <a:extLst>
                        <a:ext uri="{9D8B030D-6E8A-4147-A177-3AD203B41FA5}">
                          <a16:colId xmlns:a16="http://schemas.microsoft.com/office/drawing/2014/main" val="1309102407"/>
                        </a:ext>
                      </a:extLst>
                    </a:gridCol>
                    <a:gridCol w="843165">
                      <a:extLst>
                        <a:ext uri="{9D8B030D-6E8A-4147-A177-3AD203B41FA5}">
                          <a16:colId xmlns:a16="http://schemas.microsoft.com/office/drawing/2014/main" val="4117653506"/>
                        </a:ext>
                      </a:extLst>
                    </a:gridCol>
                    <a:gridCol w="843165">
                      <a:extLst>
                        <a:ext uri="{9D8B030D-6E8A-4147-A177-3AD203B41FA5}">
                          <a16:colId xmlns:a16="http://schemas.microsoft.com/office/drawing/2014/main" val="78067351"/>
                        </a:ext>
                      </a:extLst>
                    </a:gridCol>
                    <a:gridCol w="843165">
                      <a:extLst>
                        <a:ext uri="{9D8B030D-6E8A-4147-A177-3AD203B41FA5}">
                          <a16:colId xmlns:a16="http://schemas.microsoft.com/office/drawing/2014/main" val="2058189444"/>
                        </a:ext>
                      </a:extLst>
                    </a:gridCol>
                    <a:gridCol w="843165">
                      <a:extLst>
                        <a:ext uri="{9D8B030D-6E8A-4147-A177-3AD203B41FA5}">
                          <a16:colId xmlns:a16="http://schemas.microsoft.com/office/drawing/2014/main" val="1216463342"/>
                        </a:ext>
                      </a:extLst>
                    </a:gridCol>
                    <a:gridCol w="843165">
                      <a:extLst>
                        <a:ext uri="{9D8B030D-6E8A-4147-A177-3AD203B41FA5}">
                          <a16:colId xmlns:a16="http://schemas.microsoft.com/office/drawing/2014/main" val="3589170527"/>
                        </a:ext>
                      </a:extLst>
                    </a:gridCol>
                    <a:gridCol w="938546">
                      <a:extLst>
                        <a:ext uri="{9D8B030D-6E8A-4147-A177-3AD203B41FA5}">
                          <a16:colId xmlns:a16="http://schemas.microsoft.com/office/drawing/2014/main" val="3376481674"/>
                        </a:ext>
                      </a:extLst>
                    </a:gridCol>
                    <a:gridCol w="751600">
                      <a:extLst>
                        <a:ext uri="{9D8B030D-6E8A-4147-A177-3AD203B41FA5}">
                          <a16:colId xmlns:a16="http://schemas.microsoft.com/office/drawing/2014/main" val="3939862835"/>
                        </a:ext>
                      </a:extLst>
                    </a:gridCol>
                    <a:gridCol w="751600">
                      <a:extLst>
                        <a:ext uri="{9D8B030D-6E8A-4147-A177-3AD203B41FA5}">
                          <a16:colId xmlns:a16="http://schemas.microsoft.com/office/drawing/2014/main" val="3400990269"/>
                        </a:ext>
                      </a:extLst>
                    </a:gridCol>
                    <a:gridCol w="751600">
                      <a:extLst>
                        <a:ext uri="{9D8B030D-6E8A-4147-A177-3AD203B41FA5}">
                          <a16:colId xmlns:a16="http://schemas.microsoft.com/office/drawing/2014/main" val="322639419"/>
                        </a:ext>
                      </a:extLst>
                    </a:gridCol>
                  </a:tblGrid>
                  <a:tr h="698112">
                    <a:tc>
                      <a:txBody>
                        <a:bodyPr/>
                        <a:lstStyle/>
                        <a:p>
                          <a:pPr>
                            <a:lnSpc>
                              <a:spcPct val="107000"/>
                            </a:lnSpc>
                            <a:spcAft>
                              <a:spcPts val="800"/>
                            </a:spcAft>
                          </a:pPr>
                          <a:r>
                            <a:rPr lang="fr-FR" sz="2800" dirty="0"/>
                            <a:t>1</a:t>
                          </a:r>
                        </a:p>
                      </a:txBody>
                      <a:tcPr marL="68580" marR="68580" marT="0" marB="0"/>
                    </a:tc>
                    <a:tc>
                      <a:txBody>
                        <a:bodyPr/>
                        <a:lstStyle/>
                        <a:p>
                          <a:pPr>
                            <a:lnSpc>
                              <a:spcPct val="107000"/>
                            </a:lnSpc>
                            <a:spcAft>
                              <a:spcPts val="800"/>
                            </a:spcAft>
                          </a:pPr>
                          <a:r>
                            <a:rPr lang="fr-FR" sz="2800"/>
                            <a:t>2</a:t>
                          </a:r>
                        </a:p>
                      </a:txBody>
                      <a:tcPr marL="68580" marR="68580" marT="0" marB="0"/>
                    </a:tc>
                    <a:tc>
                      <a:txBody>
                        <a:bodyPr/>
                        <a:lstStyle/>
                        <a:p>
                          <a:pPr>
                            <a:lnSpc>
                              <a:spcPct val="107000"/>
                            </a:lnSpc>
                            <a:spcAft>
                              <a:spcPts val="800"/>
                            </a:spcAft>
                          </a:pPr>
                          <a:r>
                            <a:rPr lang="fr-FR" sz="2800"/>
                            <a:t>3</a:t>
                          </a:r>
                        </a:p>
                      </a:txBody>
                      <a:tcPr marL="68580" marR="68580" marT="0" marB="0"/>
                    </a:tc>
                    <a:tc>
                      <a:txBody>
                        <a:bodyPr/>
                        <a:lstStyle/>
                        <a:p>
                          <a:pPr>
                            <a:lnSpc>
                              <a:spcPct val="107000"/>
                            </a:lnSpc>
                            <a:spcAft>
                              <a:spcPts val="800"/>
                            </a:spcAft>
                          </a:pPr>
                          <a:r>
                            <a:rPr lang="fr-FR" sz="2800"/>
                            <a:t>4</a:t>
                          </a:r>
                        </a:p>
                      </a:txBody>
                      <a:tcPr marL="68580" marR="68580" marT="0" marB="0"/>
                    </a:tc>
                    <a:tc>
                      <a:txBody>
                        <a:bodyPr/>
                        <a:lstStyle/>
                        <a:p>
                          <a:pPr>
                            <a:lnSpc>
                              <a:spcPct val="107000"/>
                            </a:lnSpc>
                            <a:spcAft>
                              <a:spcPts val="800"/>
                            </a:spcAft>
                          </a:pPr>
                          <a:r>
                            <a:rPr lang="fr-FR" sz="2800"/>
                            <a:t>5</a:t>
                          </a:r>
                        </a:p>
                      </a:txBody>
                      <a:tcPr marL="68580" marR="68580" marT="0" marB="0"/>
                    </a:tc>
                    <a:tc>
                      <a:txBody>
                        <a:bodyPr/>
                        <a:lstStyle/>
                        <a:p>
                          <a:pPr>
                            <a:lnSpc>
                              <a:spcPct val="107000"/>
                            </a:lnSpc>
                            <a:spcAft>
                              <a:spcPts val="800"/>
                            </a:spcAft>
                          </a:pPr>
                          <a:r>
                            <a:rPr lang="fr-FR" sz="2800"/>
                            <a:t>6</a:t>
                          </a:r>
                        </a:p>
                      </a:txBody>
                      <a:tcPr marL="68580" marR="68580" marT="0" marB="0"/>
                    </a:tc>
                    <a:tc>
                      <a:txBody>
                        <a:bodyPr/>
                        <a:lstStyle/>
                        <a:p>
                          <a:pPr>
                            <a:lnSpc>
                              <a:spcPct val="107000"/>
                            </a:lnSpc>
                            <a:spcAft>
                              <a:spcPts val="800"/>
                            </a:spcAft>
                          </a:pPr>
                          <a:r>
                            <a:rPr lang="fr-FR" sz="2800"/>
                            <a:t>7</a:t>
                          </a:r>
                        </a:p>
                      </a:txBody>
                      <a:tcPr marL="68580" marR="68580" marT="0" marB="0"/>
                    </a:tc>
                    <a:tc>
                      <a:txBody>
                        <a:bodyPr/>
                        <a:lstStyle/>
                        <a:p>
                          <a:pPr>
                            <a:lnSpc>
                              <a:spcPct val="107000"/>
                            </a:lnSpc>
                            <a:spcAft>
                              <a:spcPts val="800"/>
                            </a:spcAft>
                          </a:pPr>
                          <a:r>
                            <a:rPr lang="fr-FR" sz="2800"/>
                            <a:t>8</a:t>
                          </a:r>
                        </a:p>
                      </a:txBody>
                      <a:tcPr marL="68580" marR="68580" marT="0" marB="0"/>
                    </a:tc>
                    <a:tc>
                      <a:txBody>
                        <a:bodyPr/>
                        <a:lstStyle/>
                        <a:p>
                          <a:pPr>
                            <a:lnSpc>
                              <a:spcPct val="107000"/>
                            </a:lnSpc>
                            <a:spcAft>
                              <a:spcPts val="800"/>
                            </a:spcAft>
                          </a:pPr>
                          <a:r>
                            <a:rPr lang="fr-FR" sz="2800"/>
                            <a:t>9</a:t>
                          </a:r>
                        </a:p>
                      </a:txBody>
                      <a:tcPr marL="68580" marR="68580" marT="0" marB="0"/>
                    </a:tc>
                    <a:tc>
                      <a:txBody>
                        <a:bodyPr/>
                        <a:lstStyle/>
                        <a:p>
                          <a:pPr>
                            <a:lnSpc>
                              <a:spcPct val="107000"/>
                            </a:lnSpc>
                            <a:spcAft>
                              <a:spcPts val="800"/>
                            </a:spcAft>
                          </a:pPr>
                          <a:r>
                            <a:rPr lang="fr-FR" sz="2800" dirty="0"/>
                            <a:t>10</a:t>
                          </a:r>
                        </a:p>
                      </a:txBody>
                      <a:tcPr marL="68580" marR="68580" marT="0" marB="0"/>
                    </a:tc>
                    <a:tc>
                      <a:txBody>
                        <a:bodyPr/>
                        <a:lstStyle/>
                        <a:p>
                          <a:pPr>
                            <a:lnSpc>
                              <a:spcPct val="107000"/>
                            </a:lnSpc>
                            <a:spcAft>
                              <a:spcPts val="800"/>
                            </a:spcAft>
                          </a:pPr>
                          <a:r>
                            <a:rPr lang="fr-FR" sz="2800"/>
                            <a:t>11</a:t>
                          </a:r>
                        </a:p>
                      </a:txBody>
                      <a:tcPr marL="68580" marR="68580" marT="0" marB="0"/>
                    </a:tc>
                    <a:tc>
                      <a:txBody>
                        <a:bodyPr/>
                        <a:lstStyle/>
                        <a:p>
                          <a:pPr>
                            <a:lnSpc>
                              <a:spcPct val="107000"/>
                            </a:lnSpc>
                            <a:spcAft>
                              <a:spcPts val="800"/>
                            </a:spcAft>
                          </a:pPr>
                          <a:r>
                            <a:rPr lang="fr-FR" sz="2800"/>
                            <a:t>12</a:t>
                          </a:r>
                        </a:p>
                      </a:txBody>
                      <a:tcPr marL="68580" marR="68580" marT="0" marB="0"/>
                    </a:tc>
                    <a:tc>
                      <a:txBody>
                        <a:bodyPr/>
                        <a:lstStyle/>
                        <a:p>
                          <a:pPr>
                            <a:lnSpc>
                              <a:spcPct val="107000"/>
                            </a:lnSpc>
                            <a:spcAft>
                              <a:spcPts val="800"/>
                            </a:spcAft>
                          </a:pPr>
                          <a:r>
                            <a:rPr lang="fr-FR" sz="2800"/>
                            <a:t>13…</a:t>
                          </a:r>
                        </a:p>
                      </a:txBody>
                      <a:tcPr marL="68580" marR="68580" marT="0" marB="0"/>
                    </a:tc>
                    <a:extLst>
                      <a:ext uri="{0D108BD9-81ED-4DB2-BD59-A6C34878D82A}">
                        <a16:rowId xmlns:a16="http://schemas.microsoft.com/office/drawing/2014/main" val="2106102323"/>
                      </a:ext>
                    </a:extLst>
                  </a:tr>
                  <a:tr h="696373">
                    <a:tc>
                      <a:txBody>
                        <a:bodyPr/>
                        <a:lstStyle/>
                        <a:p>
                          <a:pPr>
                            <a:lnSpc>
                              <a:spcPct val="107000"/>
                            </a:lnSpc>
                            <a:spcAft>
                              <a:spcPts val="800"/>
                            </a:spcAft>
                          </a:pPr>
                          <a:r>
                            <a:rPr lang="fr-FR" sz="2800" dirty="0"/>
                            <a:t>C</a:t>
                          </a:r>
                          <a14:m>
                            <m:oMath xmlns:m="http://schemas.openxmlformats.org/officeDocument/2006/math">
                              <m:r>
                                <a:rPr lang="fr-FR" sz="2800" smtClean="0">
                                  <a:latin typeface="Cambria Math" panose="02040503050406030204" pitchFamily="18" charset="0"/>
                                </a:rPr>
                                <m:t> ↑</m:t>
                              </m:r>
                            </m:oMath>
                          </a14:m>
                          <a:endParaRPr lang="fr-FR" sz="2800" dirty="0"/>
                        </a:p>
                      </a:txBody>
                      <a:tcPr marL="68580" marR="68580" marT="0" marB="0"/>
                    </a:tc>
                    <a:tc>
                      <a:txBody>
                        <a:bodyPr/>
                        <a:lstStyle/>
                        <a:p>
                          <a:pPr>
                            <a:lnSpc>
                              <a:spcPct val="107000"/>
                            </a:lnSpc>
                            <a:spcAft>
                              <a:spcPts val="800"/>
                            </a:spcAft>
                          </a:pPr>
                          <a:r>
                            <a:rPr lang="fr-FR" sz="2800" dirty="0"/>
                            <a:t>1</a:t>
                          </a:r>
                          <a14:m>
                            <m:oMath xmlns:m="http://schemas.openxmlformats.org/officeDocument/2006/math">
                              <m:r>
                                <a:rPr lang="fr-FR" sz="2800">
                                  <a:latin typeface="Cambria Math" panose="02040503050406030204" pitchFamily="18" charset="0"/>
                                </a:rPr>
                                <m:t> ↑</m:t>
                              </m:r>
                            </m:oMath>
                          </a14:m>
                          <a:endParaRPr lang="fr-FR" sz="2800" dirty="0"/>
                        </a:p>
                      </a:txBody>
                      <a:tcPr marL="68580" marR="68580" marT="0" marB="0"/>
                    </a:tc>
                    <a:tc>
                      <a:txBody>
                        <a:bodyPr/>
                        <a:lstStyle/>
                        <a:p>
                          <a:pPr>
                            <a:lnSpc>
                              <a:spcPct val="107000"/>
                            </a:lnSpc>
                            <a:spcAft>
                              <a:spcPts val="800"/>
                            </a:spcAft>
                          </a:pPr>
                          <a:r>
                            <a:rPr lang="fr-FR" sz="2800" dirty="0"/>
                            <a:t>2</a:t>
                          </a:r>
                          <a14:m>
                            <m:oMath xmlns:m="http://schemas.openxmlformats.org/officeDocument/2006/math">
                              <m:r>
                                <a:rPr lang="fr-FR" sz="2800">
                                  <a:latin typeface="Cambria Math" panose="02040503050406030204" pitchFamily="18" charset="0"/>
                                </a:rPr>
                                <m:t> ↑</m:t>
                              </m:r>
                            </m:oMath>
                          </a14:m>
                          <a:endParaRPr lang="fr-FR" sz="2800" dirty="0"/>
                        </a:p>
                      </a:txBody>
                      <a:tcPr marL="68580" marR="68580" marT="0" marB="0"/>
                    </a:tc>
                    <a:tc>
                      <a:txBody>
                        <a:bodyPr/>
                        <a:lstStyle/>
                        <a:p>
                          <a:pPr>
                            <a:lnSpc>
                              <a:spcPct val="107000"/>
                            </a:lnSpc>
                            <a:spcAft>
                              <a:spcPts val="800"/>
                            </a:spcAft>
                          </a:pPr>
                          <a:r>
                            <a:rPr lang="fr-FR" sz="2800" dirty="0"/>
                            <a:t>3</a:t>
                          </a:r>
                          <a14:m>
                            <m:oMath xmlns:m="http://schemas.openxmlformats.org/officeDocument/2006/math">
                              <m:r>
                                <a:rPr lang="fr-FR" sz="2800">
                                  <a:latin typeface="Cambria Math" panose="02040503050406030204" pitchFamily="18" charset="0"/>
                                </a:rPr>
                                <m:t> ↑</m:t>
                              </m:r>
                            </m:oMath>
                          </a14:m>
                          <a:endParaRPr lang="fr-FR" sz="2800" dirty="0"/>
                        </a:p>
                      </a:txBody>
                      <a:tcPr marL="68580" marR="68580" marT="0" marB="0"/>
                    </a:tc>
                    <a:tc>
                      <a:txBody>
                        <a:bodyPr/>
                        <a:lstStyle/>
                        <a:p>
                          <a:pPr>
                            <a:lnSpc>
                              <a:spcPct val="107000"/>
                            </a:lnSpc>
                            <a:spcAft>
                              <a:spcPts val="800"/>
                            </a:spcAft>
                          </a:pPr>
                          <a:r>
                            <a:rPr lang="fr-FR" sz="2800"/>
                            <a:t>4</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a:t>5</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a:t>6</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a:t>7</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a:t>8</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a:t>9</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a:t>10</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a:t>11</a:t>
                          </a:r>
                          <a14:m>
                            <m:oMath xmlns:m="http://schemas.openxmlformats.org/officeDocument/2006/math">
                              <m:r>
                                <a:rPr lang="fr-FR" sz="2800">
                                  <a:latin typeface="Cambria Math" panose="02040503050406030204" pitchFamily="18" charset="0"/>
                                </a:rPr>
                                <m:t> ↑</m:t>
                              </m:r>
                            </m:oMath>
                          </a14:m>
                          <a:endParaRPr lang="fr-FR" sz="2800"/>
                        </a:p>
                      </a:txBody>
                      <a:tcPr marL="68580" marR="68580" marT="0" marB="0"/>
                    </a:tc>
                    <a:tc>
                      <a:txBody>
                        <a:bodyPr/>
                        <a:lstStyle/>
                        <a:p>
                          <a:pPr>
                            <a:lnSpc>
                              <a:spcPct val="107000"/>
                            </a:lnSpc>
                            <a:spcAft>
                              <a:spcPts val="800"/>
                            </a:spcAft>
                          </a:pPr>
                          <a:r>
                            <a:rPr lang="fr-FR" sz="2800" dirty="0"/>
                            <a:t>12</a:t>
                          </a:r>
                          <a14:m>
                            <m:oMath xmlns:m="http://schemas.openxmlformats.org/officeDocument/2006/math">
                              <m:r>
                                <a:rPr lang="fr-FR" sz="2800">
                                  <a:latin typeface="Cambria Math" panose="02040503050406030204" pitchFamily="18" charset="0"/>
                                </a:rPr>
                                <m:t> ↑</m:t>
                              </m:r>
                            </m:oMath>
                          </a14:m>
                          <a:endParaRPr lang="fr-FR" sz="2800" dirty="0"/>
                        </a:p>
                      </a:txBody>
                      <a:tcPr marL="68580" marR="68580" marT="0" marB="0"/>
                    </a:tc>
                    <a:extLst>
                      <a:ext uri="{0D108BD9-81ED-4DB2-BD59-A6C34878D82A}">
                        <a16:rowId xmlns:a16="http://schemas.microsoft.com/office/drawing/2014/main" val="1563021134"/>
                      </a:ext>
                    </a:extLst>
                  </a:tr>
                </a:tbl>
              </a:graphicData>
            </a:graphic>
          </p:graphicFrame>
        </mc:Choice>
        <mc:Fallback xmlns="">
          <p:graphicFrame>
            <p:nvGraphicFramePr>
              <p:cNvPr id="6" name="Tableau 5">
                <a:extLst>
                  <a:ext uri="{FF2B5EF4-FFF2-40B4-BE49-F238E27FC236}">
                    <a16:creationId xmlns:a16="http://schemas.microsoft.com/office/drawing/2014/main" id="{C795808A-F0B3-20B5-171F-324BB18048B3}"/>
                  </a:ext>
                </a:extLst>
              </p:cNvPr>
              <p:cNvGraphicFramePr>
                <a:graphicFrameLocks noGrp="1"/>
              </p:cNvGraphicFramePr>
              <p:nvPr>
                <p:extLst>
                  <p:ext uri="{D42A27DB-BD31-4B8C-83A1-F6EECF244321}">
                    <p14:modId xmlns:p14="http://schemas.microsoft.com/office/powerpoint/2010/main" val="1606286699"/>
                  </p:ext>
                </p:extLst>
              </p:nvPr>
            </p:nvGraphicFramePr>
            <p:xfrm>
              <a:off x="559632" y="4586590"/>
              <a:ext cx="10772929" cy="1394485"/>
            </p:xfrm>
            <a:graphic>
              <a:graphicData uri="http://schemas.openxmlformats.org/drawingml/2006/table">
                <a:tbl>
                  <a:tblPr firstRow="1" firstCol="1" bandRow="1">
                    <a:tableStyleId>{5C22544A-7EE6-4342-B048-85BDC9FD1C3A}</a:tableStyleId>
                  </a:tblPr>
                  <a:tblGrid>
                    <a:gridCol w="840621">
                      <a:extLst>
                        <a:ext uri="{9D8B030D-6E8A-4147-A177-3AD203B41FA5}">
                          <a16:colId xmlns:a16="http://schemas.microsoft.com/office/drawing/2014/main" val="1547422141"/>
                        </a:ext>
                      </a:extLst>
                    </a:gridCol>
                    <a:gridCol w="840621">
                      <a:extLst>
                        <a:ext uri="{9D8B030D-6E8A-4147-A177-3AD203B41FA5}">
                          <a16:colId xmlns:a16="http://schemas.microsoft.com/office/drawing/2014/main" val="222090239"/>
                        </a:ext>
                      </a:extLst>
                    </a:gridCol>
                    <a:gridCol w="840621">
                      <a:extLst>
                        <a:ext uri="{9D8B030D-6E8A-4147-A177-3AD203B41FA5}">
                          <a16:colId xmlns:a16="http://schemas.microsoft.com/office/drawing/2014/main" val="3141039828"/>
                        </a:ext>
                      </a:extLst>
                    </a:gridCol>
                    <a:gridCol w="841895">
                      <a:extLst>
                        <a:ext uri="{9D8B030D-6E8A-4147-A177-3AD203B41FA5}">
                          <a16:colId xmlns:a16="http://schemas.microsoft.com/office/drawing/2014/main" val="1309102407"/>
                        </a:ext>
                      </a:extLst>
                    </a:gridCol>
                    <a:gridCol w="843165">
                      <a:extLst>
                        <a:ext uri="{9D8B030D-6E8A-4147-A177-3AD203B41FA5}">
                          <a16:colId xmlns:a16="http://schemas.microsoft.com/office/drawing/2014/main" val="4117653506"/>
                        </a:ext>
                      </a:extLst>
                    </a:gridCol>
                    <a:gridCol w="843165">
                      <a:extLst>
                        <a:ext uri="{9D8B030D-6E8A-4147-A177-3AD203B41FA5}">
                          <a16:colId xmlns:a16="http://schemas.microsoft.com/office/drawing/2014/main" val="78067351"/>
                        </a:ext>
                      </a:extLst>
                    </a:gridCol>
                    <a:gridCol w="843165">
                      <a:extLst>
                        <a:ext uri="{9D8B030D-6E8A-4147-A177-3AD203B41FA5}">
                          <a16:colId xmlns:a16="http://schemas.microsoft.com/office/drawing/2014/main" val="2058189444"/>
                        </a:ext>
                      </a:extLst>
                    </a:gridCol>
                    <a:gridCol w="843165">
                      <a:extLst>
                        <a:ext uri="{9D8B030D-6E8A-4147-A177-3AD203B41FA5}">
                          <a16:colId xmlns:a16="http://schemas.microsoft.com/office/drawing/2014/main" val="1216463342"/>
                        </a:ext>
                      </a:extLst>
                    </a:gridCol>
                    <a:gridCol w="843165">
                      <a:extLst>
                        <a:ext uri="{9D8B030D-6E8A-4147-A177-3AD203B41FA5}">
                          <a16:colId xmlns:a16="http://schemas.microsoft.com/office/drawing/2014/main" val="3589170527"/>
                        </a:ext>
                      </a:extLst>
                    </a:gridCol>
                    <a:gridCol w="938546">
                      <a:extLst>
                        <a:ext uri="{9D8B030D-6E8A-4147-A177-3AD203B41FA5}">
                          <a16:colId xmlns:a16="http://schemas.microsoft.com/office/drawing/2014/main" val="3376481674"/>
                        </a:ext>
                      </a:extLst>
                    </a:gridCol>
                    <a:gridCol w="751600">
                      <a:extLst>
                        <a:ext uri="{9D8B030D-6E8A-4147-A177-3AD203B41FA5}">
                          <a16:colId xmlns:a16="http://schemas.microsoft.com/office/drawing/2014/main" val="3939862835"/>
                        </a:ext>
                      </a:extLst>
                    </a:gridCol>
                    <a:gridCol w="751600">
                      <a:extLst>
                        <a:ext uri="{9D8B030D-6E8A-4147-A177-3AD203B41FA5}">
                          <a16:colId xmlns:a16="http://schemas.microsoft.com/office/drawing/2014/main" val="3400990269"/>
                        </a:ext>
                      </a:extLst>
                    </a:gridCol>
                    <a:gridCol w="751600">
                      <a:extLst>
                        <a:ext uri="{9D8B030D-6E8A-4147-A177-3AD203B41FA5}">
                          <a16:colId xmlns:a16="http://schemas.microsoft.com/office/drawing/2014/main" val="322639419"/>
                        </a:ext>
                      </a:extLst>
                    </a:gridCol>
                  </a:tblGrid>
                  <a:tr h="698112">
                    <a:tc>
                      <a:txBody>
                        <a:bodyPr/>
                        <a:lstStyle/>
                        <a:p>
                          <a:pPr>
                            <a:lnSpc>
                              <a:spcPct val="107000"/>
                            </a:lnSpc>
                            <a:spcAft>
                              <a:spcPts val="800"/>
                            </a:spcAft>
                          </a:pPr>
                          <a:r>
                            <a:rPr lang="fr-FR" sz="2800" dirty="0"/>
                            <a:t>1</a:t>
                          </a:r>
                        </a:p>
                      </a:txBody>
                      <a:tcPr marL="68580" marR="68580" marT="0" marB="0"/>
                    </a:tc>
                    <a:tc>
                      <a:txBody>
                        <a:bodyPr/>
                        <a:lstStyle/>
                        <a:p>
                          <a:pPr>
                            <a:lnSpc>
                              <a:spcPct val="107000"/>
                            </a:lnSpc>
                            <a:spcAft>
                              <a:spcPts val="800"/>
                            </a:spcAft>
                          </a:pPr>
                          <a:r>
                            <a:rPr lang="fr-FR" sz="2800"/>
                            <a:t>2</a:t>
                          </a:r>
                        </a:p>
                      </a:txBody>
                      <a:tcPr marL="68580" marR="68580" marT="0" marB="0"/>
                    </a:tc>
                    <a:tc>
                      <a:txBody>
                        <a:bodyPr/>
                        <a:lstStyle/>
                        <a:p>
                          <a:pPr>
                            <a:lnSpc>
                              <a:spcPct val="107000"/>
                            </a:lnSpc>
                            <a:spcAft>
                              <a:spcPts val="800"/>
                            </a:spcAft>
                          </a:pPr>
                          <a:r>
                            <a:rPr lang="fr-FR" sz="2800"/>
                            <a:t>3</a:t>
                          </a:r>
                        </a:p>
                      </a:txBody>
                      <a:tcPr marL="68580" marR="68580" marT="0" marB="0"/>
                    </a:tc>
                    <a:tc>
                      <a:txBody>
                        <a:bodyPr/>
                        <a:lstStyle/>
                        <a:p>
                          <a:pPr>
                            <a:lnSpc>
                              <a:spcPct val="107000"/>
                            </a:lnSpc>
                            <a:spcAft>
                              <a:spcPts val="800"/>
                            </a:spcAft>
                          </a:pPr>
                          <a:r>
                            <a:rPr lang="fr-FR" sz="2800"/>
                            <a:t>4</a:t>
                          </a:r>
                        </a:p>
                      </a:txBody>
                      <a:tcPr marL="68580" marR="68580" marT="0" marB="0"/>
                    </a:tc>
                    <a:tc>
                      <a:txBody>
                        <a:bodyPr/>
                        <a:lstStyle/>
                        <a:p>
                          <a:pPr>
                            <a:lnSpc>
                              <a:spcPct val="107000"/>
                            </a:lnSpc>
                            <a:spcAft>
                              <a:spcPts val="800"/>
                            </a:spcAft>
                          </a:pPr>
                          <a:r>
                            <a:rPr lang="fr-FR" sz="2800"/>
                            <a:t>5</a:t>
                          </a:r>
                        </a:p>
                      </a:txBody>
                      <a:tcPr marL="68580" marR="68580" marT="0" marB="0"/>
                    </a:tc>
                    <a:tc>
                      <a:txBody>
                        <a:bodyPr/>
                        <a:lstStyle/>
                        <a:p>
                          <a:pPr>
                            <a:lnSpc>
                              <a:spcPct val="107000"/>
                            </a:lnSpc>
                            <a:spcAft>
                              <a:spcPts val="800"/>
                            </a:spcAft>
                          </a:pPr>
                          <a:r>
                            <a:rPr lang="fr-FR" sz="2800"/>
                            <a:t>6</a:t>
                          </a:r>
                        </a:p>
                      </a:txBody>
                      <a:tcPr marL="68580" marR="68580" marT="0" marB="0"/>
                    </a:tc>
                    <a:tc>
                      <a:txBody>
                        <a:bodyPr/>
                        <a:lstStyle/>
                        <a:p>
                          <a:pPr>
                            <a:lnSpc>
                              <a:spcPct val="107000"/>
                            </a:lnSpc>
                            <a:spcAft>
                              <a:spcPts val="800"/>
                            </a:spcAft>
                          </a:pPr>
                          <a:r>
                            <a:rPr lang="fr-FR" sz="2800"/>
                            <a:t>7</a:t>
                          </a:r>
                        </a:p>
                      </a:txBody>
                      <a:tcPr marL="68580" marR="68580" marT="0" marB="0"/>
                    </a:tc>
                    <a:tc>
                      <a:txBody>
                        <a:bodyPr/>
                        <a:lstStyle/>
                        <a:p>
                          <a:pPr>
                            <a:lnSpc>
                              <a:spcPct val="107000"/>
                            </a:lnSpc>
                            <a:spcAft>
                              <a:spcPts val="800"/>
                            </a:spcAft>
                          </a:pPr>
                          <a:r>
                            <a:rPr lang="fr-FR" sz="2800"/>
                            <a:t>8</a:t>
                          </a:r>
                        </a:p>
                      </a:txBody>
                      <a:tcPr marL="68580" marR="68580" marT="0" marB="0"/>
                    </a:tc>
                    <a:tc>
                      <a:txBody>
                        <a:bodyPr/>
                        <a:lstStyle/>
                        <a:p>
                          <a:pPr>
                            <a:lnSpc>
                              <a:spcPct val="107000"/>
                            </a:lnSpc>
                            <a:spcAft>
                              <a:spcPts val="800"/>
                            </a:spcAft>
                          </a:pPr>
                          <a:r>
                            <a:rPr lang="fr-FR" sz="2800"/>
                            <a:t>9</a:t>
                          </a:r>
                        </a:p>
                      </a:txBody>
                      <a:tcPr marL="68580" marR="68580" marT="0" marB="0"/>
                    </a:tc>
                    <a:tc>
                      <a:txBody>
                        <a:bodyPr/>
                        <a:lstStyle/>
                        <a:p>
                          <a:pPr>
                            <a:lnSpc>
                              <a:spcPct val="107000"/>
                            </a:lnSpc>
                            <a:spcAft>
                              <a:spcPts val="800"/>
                            </a:spcAft>
                          </a:pPr>
                          <a:r>
                            <a:rPr lang="fr-FR" sz="2800" dirty="0"/>
                            <a:t>10</a:t>
                          </a:r>
                        </a:p>
                      </a:txBody>
                      <a:tcPr marL="68580" marR="68580" marT="0" marB="0"/>
                    </a:tc>
                    <a:tc>
                      <a:txBody>
                        <a:bodyPr/>
                        <a:lstStyle/>
                        <a:p>
                          <a:pPr>
                            <a:lnSpc>
                              <a:spcPct val="107000"/>
                            </a:lnSpc>
                            <a:spcAft>
                              <a:spcPts val="800"/>
                            </a:spcAft>
                          </a:pPr>
                          <a:r>
                            <a:rPr lang="fr-FR" sz="2800"/>
                            <a:t>11</a:t>
                          </a:r>
                        </a:p>
                      </a:txBody>
                      <a:tcPr marL="68580" marR="68580" marT="0" marB="0"/>
                    </a:tc>
                    <a:tc>
                      <a:txBody>
                        <a:bodyPr/>
                        <a:lstStyle/>
                        <a:p>
                          <a:pPr>
                            <a:lnSpc>
                              <a:spcPct val="107000"/>
                            </a:lnSpc>
                            <a:spcAft>
                              <a:spcPts val="800"/>
                            </a:spcAft>
                          </a:pPr>
                          <a:r>
                            <a:rPr lang="fr-FR" sz="2800"/>
                            <a:t>12</a:t>
                          </a:r>
                        </a:p>
                      </a:txBody>
                      <a:tcPr marL="68580" marR="68580" marT="0" marB="0"/>
                    </a:tc>
                    <a:tc>
                      <a:txBody>
                        <a:bodyPr/>
                        <a:lstStyle/>
                        <a:p>
                          <a:pPr>
                            <a:lnSpc>
                              <a:spcPct val="107000"/>
                            </a:lnSpc>
                            <a:spcAft>
                              <a:spcPts val="800"/>
                            </a:spcAft>
                          </a:pPr>
                          <a:r>
                            <a:rPr lang="fr-FR" sz="2800"/>
                            <a:t>13…</a:t>
                          </a:r>
                        </a:p>
                      </a:txBody>
                      <a:tcPr marL="68580" marR="68580" marT="0" marB="0"/>
                    </a:tc>
                    <a:extLst>
                      <a:ext uri="{0D108BD9-81ED-4DB2-BD59-A6C34878D82A}">
                        <a16:rowId xmlns:a16="http://schemas.microsoft.com/office/drawing/2014/main" val="2106102323"/>
                      </a:ext>
                    </a:extLst>
                  </a:tr>
                  <a:tr h="696373">
                    <a:tc>
                      <a:txBody>
                        <a:bodyPr/>
                        <a:lstStyle/>
                        <a:p>
                          <a:endParaRPr lang="fr-FR"/>
                        </a:p>
                      </a:txBody>
                      <a:tcPr marL="68580" marR="68580" marT="0" marB="0">
                        <a:blipFill>
                          <a:blip r:embed="rId3"/>
                          <a:stretch>
                            <a:fillRect l="-725" t="-113913" r="-1184783" b="-1739"/>
                          </a:stretch>
                        </a:blipFill>
                      </a:tcPr>
                    </a:tc>
                    <a:tc>
                      <a:txBody>
                        <a:bodyPr/>
                        <a:lstStyle/>
                        <a:p>
                          <a:endParaRPr lang="fr-FR"/>
                        </a:p>
                      </a:txBody>
                      <a:tcPr marL="68580" marR="68580" marT="0" marB="0">
                        <a:blipFill>
                          <a:blip r:embed="rId3"/>
                          <a:stretch>
                            <a:fillRect l="-100725" t="-113913" r="-1084783" b="-1739"/>
                          </a:stretch>
                        </a:blipFill>
                      </a:tcPr>
                    </a:tc>
                    <a:tc>
                      <a:txBody>
                        <a:bodyPr/>
                        <a:lstStyle/>
                        <a:p>
                          <a:endParaRPr lang="fr-FR"/>
                        </a:p>
                      </a:txBody>
                      <a:tcPr marL="68580" marR="68580" marT="0" marB="0">
                        <a:blipFill>
                          <a:blip r:embed="rId3"/>
                          <a:stretch>
                            <a:fillRect l="-200725" t="-113913" r="-984783" b="-1739"/>
                          </a:stretch>
                        </a:blipFill>
                      </a:tcPr>
                    </a:tc>
                    <a:tc>
                      <a:txBody>
                        <a:bodyPr/>
                        <a:lstStyle/>
                        <a:p>
                          <a:endParaRPr lang="fr-FR"/>
                        </a:p>
                      </a:txBody>
                      <a:tcPr marL="68580" marR="68580" marT="0" marB="0">
                        <a:blipFill>
                          <a:blip r:embed="rId3"/>
                          <a:stretch>
                            <a:fillRect l="-300725" t="-113913" r="-884783" b="-1739"/>
                          </a:stretch>
                        </a:blipFill>
                      </a:tcPr>
                    </a:tc>
                    <a:tc>
                      <a:txBody>
                        <a:bodyPr/>
                        <a:lstStyle/>
                        <a:p>
                          <a:endParaRPr lang="fr-FR"/>
                        </a:p>
                      </a:txBody>
                      <a:tcPr marL="68580" marR="68580" marT="0" marB="0">
                        <a:blipFill>
                          <a:blip r:embed="rId3"/>
                          <a:stretch>
                            <a:fillRect l="-397842" t="-113913" r="-778417" b="-1739"/>
                          </a:stretch>
                        </a:blipFill>
                      </a:tcPr>
                    </a:tc>
                    <a:tc>
                      <a:txBody>
                        <a:bodyPr/>
                        <a:lstStyle/>
                        <a:p>
                          <a:endParaRPr lang="fr-FR"/>
                        </a:p>
                      </a:txBody>
                      <a:tcPr marL="68580" marR="68580" marT="0" marB="0">
                        <a:blipFill>
                          <a:blip r:embed="rId3"/>
                          <a:stretch>
                            <a:fillRect l="-501449" t="-113913" r="-684058" b="-1739"/>
                          </a:stretch>
                        </a:blipFill>
                      </a:tcPr>
                    </a:tc>
                    <a:tc>
                      <a:txBody>
                        <a:bodyPr/>
                        <a:lstStyle/>
                        <a:p>
                          <a:endParaRPr lang="fr-FR"/>
                        </a:p>
                      </a:txBody>
                      <a:tcPr marL="68580" marR="68580" marT="0" marB="0">
                        <a:blipFill>
                          <a:blip r:embed="rId3"/>
                          <a:stretch>
                            <a:fillRect l="-597122" t="-113913" r="-579137" b="-1739"/>
                          </a:stretch>
                        </a:blipFill>
                      </a:tcPr>
                    </a:tc>
                    <a:tc>
                      <a:txBody>
                        <a:bodyPr/>
                        <a:lstStyle/>
                        <a:p>
                          <a:endParaRPr lang="fr-FR"/>
                        </a:p>
                      </a:txBody>
                      <a:tcPr marL="68580" marR="68580" marT="0" marB="0">
                        <a:blipFill>
                          <a:blip r:embed="rId3"/>
                          <a:stretch>
                            <a:fillRect l="-702174" t="-113913" r="-483333" b="-1739"/>
                          </a:stretch>
                        </a:blipFill>
                      </a:tcPr>
                    </a:tc>
                    <a:tc>
                      <a:txBody>
                        <a:bodyPr/>
                        <a:lstStyle/>
                        <a:p>
                          <a:endParaRPr lang="fr-FR"/>
                        </a:p>
                      </a:txBody>
                      <a:tcPr marL="68580" marR="68580" marT="0" marB="0">
                        <a:blipFill>
                          <a:blip r:embed="rId3"/>
                          <a:stretch>
                            <a:fillRect l="-796403" t="-113913" r="-379856" b="-1739"/>
                          </a:stretch>
                        </a:blipFill>
                      </a:tcPr>
                    </a:tc>
                    <a:tc>
                      <a:txBody>
                        <a:bodyPr/>
                        <a:lstStyle/>
                        <a:p>
                          <a:endParaRPr lang="fr-FR"/>
                        </a:p>
                      </a:txBody>
                      <a:tcPr marL="68580" marR="68580" marT="0" marB="0">
                        <a:blipFill>
                          <a:blip r:embed="rId3"/>
                          <a:stretch>
                            <a:fillRect l="-809091" t="-113913" r="-242857" b="-1739"/>
                          </a:stretch>
                        </a:blipFill>
                      </a:tcPr>
                    </a:tc>
                    <a:tc>
                      <a:txBody>
                        <a:bodyPr/>
                        <a:lstStyle/>
                        <a:p>
                          <a:endParaRPr lang="fr-FR"/>
                        </a:p>
                      </a:txBody>
                      <a:tcPr marL="68580" marR="68580" marT="0" marB="0">
                        <a:blipFill>
                          <a:blip r:embed="rId3"/>
                          <a:stretch>
                            <a:fillRect l="-1138211" t="-113913" r="-204065" b="-1739"/>
                          </a:stretch>
                        </a:blipFill>
                      </a:tcPr>
                    </a:tc>
                    <a:tc>
                      <a:txBody>
                        <a:bodyPr/>
                        <a:lstStyle/>
                        <a:p>
                          <a:endParaRPr lang="fr-FR"/>
                        </a:p>
                      </a:txBody>
                      <a:tcPr marL="68580" marR="68580" marT="0" marB="0">
                        <a:blipFill>
                          <a:blip r:embed="rId3"/>
                          <a:stretch>
                            <a:fillRect l="-1228226" t="-113913" r="-102419" b="-1739"/>
                          </a:stretch>
                        </a:blipFill>
                      </a:tcPr>
                    </a:tc>
                    <a:tc>
                      <a:txBody>
                        <a:bodyPr/>
                        <a:lstStyle/>
                        <a:p>
                          <a:endParaRPr lang="fr-FR"/>
                        </a:p>
                      </a:txBody>
                      <a:tcPr marL="68580" marR="68580" marT="0" marB="0">
                        <a:blipFill>
                          <a:blip r:embed="rId3"/>
                          <a:stretch>
                            <a:fillRect l="-1339024" t="-113913" r="-3252" b="-1739"/>
                          </a:stretch>
                        </a:blipFill>
                      </a:tcPr>
                    </a:tc>
                    <a:extLst>
                      <a:ext uri="{0D108BD9-81ED-4DB2-BD59-A6C34878D82A}">
                        <a16:rowId xmlns:a16="http://schemas.microsoft.com/office/drawing/2014/main" val="1563021134"/>
                      </a:ext>
                    </a:extLst>
                  </a:tr>
                </a:tbl>
              </a:graphicData>
            </a:graphic>
          </p:graphicFrame>
        </mc:Fallback>
      </mc:AlternateContent>
    </p:spTree>
    <p:extLst>
      <p:ext uri="{BB962C8B-B14F-4D97-AF65-F5344CB8AC3E}">
        <p14:creationId xmlns:p14="http://schemas.microsoft.com/office/powerpoint/2010/main" val="8689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B732C33-386F-B0A8-626E-9D8FF60FC252}"/>
              </a:ext>
            </a:extLst>
          </p:cNvPr>
          <p:cNvSpPr txBox="1"/>
          <p:nvPr/>
        </p:nvSpPr>
        <p:spPr>
          <a:xfrm>
            <a:off x="254376" y="366392"/>
            <a:ext cx="11333022" cy="3951595"/>
          </a:xfrm>
          <a:prstGeom prst="rect">
            <a:avLst/>
          </a:prstGeom>
          <a:noFill/>
        </p:spPr>
        <p:txBody>
          <a:bodyPr wrap="square" rtlCol="0">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Plus fort ! Cette fois-ci, c’est une infinité de clients C1, C2, C3,… qui arrivent dans cet hôtel déjà complet, et là, même discours : « Ne vous inquiétez pas, on va trouver une chambre pour tout le monde ».</a:t>
            </a:r>
          </a:p>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On fait passer le client de la chambre 1 en 2, celui de la chambre 2 en 4, etc.</a:t>
            </a:r>
          </a:p>
          <a:p>
            <a:endParaRPr lang="fr-FR" sz="3200" dirty="0"/>
          </a:p>
        </p:txBody>
      </p:sp>
      <mc:AlternateContent xmlns:mc="http://schemas.openxmlformats.org/markup-compatibility/2006" xmlns:a14="http://schemas.microsoft.com/office/drawing/2010/main">
        <mc:Choice Requires="a14">
          <p:graphicFrame>
            <p:nvGraphicFramePr>
              <p:cNvPr id="3" name="Tableau 2">
                <a:extLst>
                  <a:ext uri="{FF2B5EF4-FFF2-40B4-BE49-F238E27FC236}">
                    <a16:creationId xmlns:a16="http://schemas.microsoft.com/office/drawing/2014/main" id="{5C45535B-7DCA-27E9-EC1F-76CF5EF2720A}"/>
                  </a:ext>
                </a:extLst>
              </p:cNvPr>
              <p:cNvGraphicFramePr>
                <a:graphicFrameLocks noGrp="1"/>
              </p:cNvGraphicFramePr>
              <p:nvPr>
                <p:extLst>
                  <p:ext uri="{D42A27DB-BD31-4B8C-83A1-F6EECF244321}">
                    <p14:modId xmlns:p14="http://schemas.microsoft.com/office/powerpoint/2010/main" val="3661973599"/>
                  </p:ext>
                </p:extLst>
              </p:nvPr>
            </p:nvGraphicFramePr>
            <p:xfrm>
              <a:off x="337051" y="3746220"/>
              <a:ext cx="11167672" cy="1518031"/>
            </p:xfrm>
            <a:graphic>
              <a:graphicData uri="http://schemas.openxmlformats.org/drawingml/2006/table">
                <a:tbl>
                  <a:tblPr firstRow="1" firstCol="1" bandRow="1">
                    <a:tableStyleId>{5C22544A-7EE6-4342-B048-85BDC9FD1C3A}</a:tableStyleId>
                  </a:tblPr>
                  <a:tblGrid>
                    <a:gridCol w="1054717">
                      <a:extLst>
                        <a:ext uri="{9D8B030D-6E8A-4147-A177-3AD203B41FA5}">
                          <a16:colId xmlns:a16="http://schemas.microsoft.com/office/drawing/2014/main" val="3512767950"/>
                        </a:ext>
                      </a:extLst>
                    </a:gridCol>
                    <a:gridCol w="883497">
                      <a:extLst>
                        <a:ext uri="{9D8B030D-6E8A-4147-A177-3AD203B41FA5}">
                          <a16:colId xmlns:a16="http://schemas.microsoft.com/office/drawing/2014/main" val="3614467869"/>
                        </a:ext>
                      </a:extLst>
                    </a:gridCol>
                    <a:gridCol w="1054717">
                      <a:extLst>
                        <a:ext uri="{9D8B030D-6E8A-4147-A177-3AD203B41FA5}">
                          <a16:colId xmlns:a16="http://schemas.microsoft.com/office/drawing/2014/main" val="1601982101"/>
                        </a:ext>
                      </a:extLst>
                    </a:gridCol>
                    <a:gridCol w="886236">
                      <a:extLst>
                        <a:ext uri="{9D8B030D-6E8A-4147-A177-3AD203B41FA5}">
                          <a16:colId xmlns:a16="http://schemas.microsoft.com/office/drawing/2014/main" val="3291249863"/>
                        </a:ext>
                      </a:extLst>
                    </a:gridCol>
                    <a:gridCol w="1054717">
                      <a:extLst>
                        <a:ext uri="{9D8B030D-6E8A-4147-A177-3AD203B41FA5}">
                          <a16:colId xmlns:a16="http://schemas.microsoft.com/office/drawing/2014/main" val="1665012244"/>
                        </a:ext>
                      </a:extLst>
                    </a:gridCol>
                    <a:gridCol w="887606">
                      <a:extLst>
                        <a:ext uri="{9D8B030D-6E8A-4147-A177-3AD203B41FA5}">
                          <a16:colId xmlns:a16="http://schemas.microsoft.com/office/drawing/2014/main" val="1102429903"/>
                        </a:ext>
                      </a:extLst>
                    </a:gridCol>
                    <a:gridCol w="1054717">
                      <a:extLst>
                        <a:ext uri="{9D8B030D-6E8A-4147-A177-3AD203B41FA5}">
                          <a16:colId xmlns:a16="http://schemas.microsoft.com/office/drawing/2014/main" val="4073377572"/>
                        </a:ext>
                      </a:extLst>
                    </a:gridCol>
                    <a:gridCol w="887606">
                      <a:extLst>
                        <a:ext uri="{9D8B030D-6E8A-4147-A177-3AD203B41FA5}">
                          <a16:colId xmlns:a16="http://schemas.microsoft.com/office/drawing/2014/main" val="2854399910"/>
                        </a:ext>
                      </a:extLst>
                    </a:gridCol>
                    <a:gridCol w="869799">
                      <a:extLst>
                        <a:ext uri="{9D8B030D-6E8A-4147-A177-3AD203B41FA5}">
                          <a16:colId xmlns:a16="http://schemas.microsoft.com/office/drawing/2014/main" val="3669221066"/>
                        </a:ext>
                      </a:extLst>
                    </a:gridCol>
                    <a:gridCol w="772944">
                      <a:extLst>
                        <a:ext uri="{9D8B030D-6E8A-4147-A177-3AD203B41FA5}">
                          <a16:colId xmlns:a16="http://schemas.microsoft.com/office/drawing/2014/main" val="1404332951"/>
                        </a:ext>
                      </a:extLst>
                    </a:gridCol>
                    <a:gridCol w="968024">
                      <a:extLst>
                        <a:ext uri="{9D8B030D-6E8A-4147-A177-3AD203B41FA5}">
                          <a16:colId xmlns:a16="http://schemas.microsoft.com/office/drawing/2014/main" val="877663301"/>
                        </a:ext>
                      </a:extLst>
                    </a:gridCol>
                    <a:gridCol w="793092">
                      <a:extLst>
                        <a:ext uri="{9D8B030D-6E8A-4147-A177-3AD203B41FA5}">
                          <a16:colId xmlns:a16="http://schemas.microsoft.com/office/drawing/2014/main" val="1744521895"/>
                        </a:ext>
                      </a:extLst>
                    </a:gridCol>
                  </a:tblGrid>
                  <a:tr h="0">
                    <a:tc>
                      <a:txBody>
                        <a:bodyPr/>
                        <a:lstStyle/>
                        <a:p>
                          <a:pPr>
                            <a:lnSpc>
                              <a:spcPct val="107000"/>
                            </a:lnSpc>
                            <a:spcAft>
                              <a:spcPts val="800"/>
                            </a:spcAft>
                          </a:pPr>
                          <a:r>
                            <a:rPr lang="fr-FR" sz="3200" dirty="0">
                              <a:effectLst/>
                            </a:rPr>
                            <a:t>1</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dirty="0">
                              <a:effectLst/>
                            </a:rPr>
                            <a:t>2</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3</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4</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dirty="0">
                              <a:effectLst/>
                            </a:rPr>
                            <a:t>5</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7</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8</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9</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10</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11</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12…</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9355728"/>
                      </a:ext>
                    </a:extLst>
                  </a:tr>
                  <a:tr h="0">
                    <a:tc>
                      <a:txBody>
                        <a:bodyPr/>
                        <a:lstStyle/>
                        <a:p>
                          <a:pPr>
                            <a:lnSpc>
                              <a:spcPct val="107000"/>
                            </a:lnSpc>
                            <a:spcAft>
                              <a:spcPts val="800"/>
                            </a:spcAft>
                          </a:pPr>
                          <a:r>
                            <a:rPr lang="fr-FR" sz="3200">
                              <a:effectLst/>
                            </a:rPr>
                            <a:t>C1</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1</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C2</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2</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C3</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3</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C4</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4</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C5</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5</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C6</a:t>
                          </a:r>
                          <a14:m>
                            <m:oMath xmlns:m="http://schemas.openxmlformats.org/officeDocument/2006/math">
                              <m:r>
                                <a:rPr lang="fr-FR" sz="3200">
                                  <a:effectLst/>
                                  <a:latin typeface="Cambria Math" panose="02040503050406030204" pitchFamily="18" charset="0"/>
                                </a:rPr>
                                <m:t> ↑</m:t>
                              </m:r>
                            </m:oMath>
                          </a14:m>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dirty="0">
                              <a:effectLst/>
                            </a:rPr>
                            <a:t>6</a:t>
                          </a:r>
                          <a14:m>
                            <m:oMath xmlns:m="http://schemas.openxmlformats.org/officeDocument/2006/math">
                              <m:r>
                                <a:rPr lang="fr-FR" sz="3200">
                                  <a:effectLst/>
                                  <a:latin typeface="Cambria Math" panose="02040503050406030204" pitchFamily="18" charset="0"/>
                                </a:rPr>
                                <m:t> ↑</m:t>
                              </m:r>
                            </m:oMath>
                          </a14:m>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1329704"/>
                      </a:ext>
                    </a:extLst>
                  </a:tr>
                </a:tbl>
              </a:graphicData>
            </a:graphic>
          </p:graphicFrame>
        </mc:Choice>
        <mc:Fallback xmlns="">
          <p:graphicFrame>
            <p:nvGraphicFramePr>
              <p:cNvPr id="3" name="Tableau 2">
                <a:extLst>
                  <a:ext uri="{FF2B5EF4-FFF2-40B4-BE49-F238E27FC236}">
                    <a16:creationId xmlns:a16="http://schemas.microsoft.com/office/drawing/2014/main" id="{5C45535B-7DCA-27E9-EC1F-76CF5EF2720A}"/>
                  </a:ext>
                </a:extLst>
              </p:cNvPr>
              <p:cNvGraphicFramePr>
                <a:graphicFrameLocks noGrp="1"/>
              </p:cNvGraphicFramePr>
              <p:nvPr>
                <p:extLst>
                  <p:ext uri="{D42A27DB-BD31-4B8C-83A1-F6EECF244321}">
                    <p14:modId xmlns:p14="http://schemas.microsoft.com/office/powerpoint/2010/main" val="3661973599"/>
                  </p:ext>
                </p:extLst>
              </p:nvPr>
            </p:nvGraphicFramePr>
            <p:xfrm>
              <a:off x="337051" y="3746220"/>
              <a:ext cx="11167672" cy="1518031"/>
            </p:xfrm>
            <a:graphic>
              <a:graphicData uri="http://schemas.openxmlformats.org/drawingml/2006/table">
                <a:tbl>
                  <a:tblPr firstRow="1" firstCol="1" bandRow="1">
                    <a:tableStyleId>{5C22544A-7EE6-4342-B048-85BDC9FD1C3A}</a:tableStyleId>
                  </a:tblPr>
                  <a:tblGrid>
                    <a:gridCol w="1054717">
                      <a:extLst>
                        <a:ext uri="{9D8B030D-6E8A-4147-A177-3AD203B41FA5}">
                          <a16:colId xmlns:a16="http://schemas.microsoft.com/office/drawing/2014/main" val="3512767950"/>
                        </a:ext>
                      </a:extLst>
                    </a:gridCol>
                    <a:gridCol w="883497">
                      <a:extLst>
                        <a:ext uri="{9D8B030D-6E8A-4147-A177-3AD203B41FA5}">
                          <a16:colId xmlns:a16="http://schemas.microsoft.com/office/drawing/2014/main" val="3614467869"/>
                        </a:ext>
                      </a:extLst>
                    </a:gridCol>
                    <a:gridCol w="1054717">
                      <a:extLst>
                        <a:ext uri="{9D8B030D-6E8A-4147-A177-3AD203B41FA5}">
                          <a16:colId xmlns:a16="http://schemas.microsoft.com/office/drawing/2014/main" val="1601982101"/>
                        </a:ext>
                      </a:extLst>
                    </a:gridCol>
                    <a:gridCol w="886236">
                      <a:extLst>
                        <a:ext uri="{9D8B030D-6E8A-4147-A177-3AD203B41FA5}">
                          <a16:colId xmlns:a16="http://schemas.microsoft.com/office/drawing/2014/main" val="3291249863"/>
                        </a:ext>
                      </a:extLst>
                    </a:gridCol>
                    <a:gridCol w="1054717">
                      <a:extLst>
                        <a:ext uri="{9D8B030D-6E8A-4147-A177-3AD203B41FA5}">
                          <a16:colId xmlns:a16="http://schemas.microsoft.com/office/drawing/2014/main" val="1665012244"/>
                        </a:ext>
                      </a:extLst>
                    </a:gridCol>
                    <a:gridCol w="887606">
                      <a:extLst>
                        <a:ext uri="{9D8B030D-6E8A-4147-A177-3AD203B41FA5}">
                          <a16:colId xmlns:a16="http://schemas.microsoft.com/office/drawing/2014/main" val="1102429903"/>
                        </a:ext>
                      </a:extLst>
                    </a:gridCol>
                    <a:gridCol w="1054717">
                      <a:extLst>
                        <a:ext uri="{9D8B030D-6E8A-4147-A177-3AD203B41FA5}">
                          <a16:colId xmlns:a16="http://schemas.microsoft.com/office/drawing/2014/main" val="4073377572"/>
                        </a:ext>
                      </a:extLst>
                    </a:gridCol>
                    <a:gridCol w="887606">
                      <a:extLst>
                        <a:ext uri="{9D8B030D-6E8A-4147-A177-3AD203B41FA5}">
                          <a16:colId xmlns:a16="http://schemas.microsoft.com/office/drawing/2014/main" val="2854399910"/>
                        </a:ext>
                      </a:extLst>
                    </a:gridCol>
                    <a:gridCol w="869799">
                      <a:extLst>
                        <a:ext uri="{9D8B030D-6E8A-4147-A177-3AD203B41FA5}">
                          <a16:colId xmlns:a16="http://schemas.microsoft.com/office/drawing/2014/main" val="3669221066"/>
                        </a:ext>
                      </a:extLst>
                    </a:gridCol>
                    <a:gridCol w="772944">
                      <a:extLst>
                        <a:ext uri="{9D8B030D-6E8A-4147-A177-3AD203B41FA5}">
                          <a16:colId xmlns:a16="http://schemas.microsoft.com/office/drawing/2014/main" val="1404332951"/>
                        </a:ext>
                      </a:extLst>
                    </a:gridCol>
                    <a:gridCol w="968024">
                      <a:extLst>
                        <a:ext uri="{9D8B030D-6E8A-4147-A177-3AD203B41FA5}">
                          <a16:colId xmlns:a16="http://schemas.microsoft.com/office/drawing/2014/main" val="877663301"/>
                        </a:ext>
                      </a:extLst>
                    </a:gridCol>
                    <a:gridCol w="793092">
                      <a:extLst>
                        <a:ext uri="{9D8B030D-6E8A-4147-A177-3AD203B41FA5}">
                          <a16:colId xmlns:a16="http://schemas.microsoft.com/office/drawing/2014/main" val="1744521895"/>
                        </a:ext>
                      </a:extLst>
                    </a:gridCol>
                  </a:tblGrid>
                  <a:tr h="1020572">
                    <a:tc>
                      <a:txBody>
                        <a:bodyPr/>
                        <a:lstStyle/>
                        <a:p>
                          <a:pPr>
                            <a:lnSpc>
                              <a:spcPct val="107000"/>
                            </a:lnSpc>
                            <a:spcAft>
                              <a:spcPts val="800"/>
                            </a:spcAft>
                          </a:pPr>
                          <a:r>
                            <a:rPr lang="fr-FR" sz="3200" dirty="0">
                              <a:effectLst/>
                            </a:rPr>
                            <a:t>1</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dirty="0">
                              <a:effectLst/>
                            </a:rPr>
                            <a:t>2</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3</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4</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dirty="0">
                              <a:effectLst/>
                            </a:rPr>
                            <a:t>5</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7</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8</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9</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10</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11</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3200">
                              <a:effectLst/>
                            </a:rPr>
                            <a:t>12…</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9355728"/>
                      </a:ext>
                    </a:extLst>
                  </a:tr>
                  <a:tr h="497459">
                    <a:tc>
                      <a:txBody>
                        <a:bodyPr/>
                        <a:lstStyle/>
                        <a:p>
                          <a:endParaRPr lang="fr-FR"/>
                        </a:p>
                      </a:txBody>
                      <a:tcPr marL="68580" marR="68580" marT="0" marB="0">
                        <a:blipFill>
                          <a:blip r:embed="rId2"/>
                          <a:stretch>
                            <a:fillRect l="-578" t="-226829" r="-961850" b="-48780"/>
                          </a:stretch>
                        </a:blipFill>
                      </a:tcPr>
                    </a:tc>
                    <a:tc>
                      <a:txBody>
                        <a:bodyPr/>
                        <a:lstStyle/>
                        <a:p>
                          <a:endParaRPr lang="fr-FR"/>
                        </a:p>
                      </a:txBody>
                      <a:tcPr marL="68580" marR="68580" marT="0" marB="0">
                        <a:blipFill>
                          <a:blip r:embed="rId2"/>
                          <a:stretch>
                            <a:fillRect l="-120000" t="-226829" r="-1047586" b="-48780"/>
                          </a:stretch>
                        </a:blipFill>
                      </a:tcPr>
                    </a:tc>
                    <a:tc>
                      <a:txBody>
                        <a:bodyPr/>
                        <a:lstStyle/>
                        <a:p>
                          <a:endParaRPr lang="fr-FR"/>
                        </a:p>
                      </a:txBody>
                      <a:tcPr marL="68580" marR="68580" marT="0" marB="0">
                        <a:blipFill>
                          <a:blip r:embed="rId2"/>
                          <a:stretch>
                            <a:fillRect l="-184393" t="-226829" r="-778035" b="-48780"/>
                          </a:stretch>
                        </a:blipFill>
                      </a:tcPr>
                    </a:tc>
                    <a:tc>
                      <a:txBody>
                        <a:bodyPr/>
                        <a:lstStyle/>
                        <a:p>
                          <a:endParaRPr lang="fr-FR"/>
                        </a:p>
                      </a:txBody>
                      <a:tcPr marL="68580" marR="68580" marT="0" marB="0">
                        <a:blipFill>
                          <a:blip r:embed="rId2"/>
                          <a:stretch>
                            <a:fillRect l="-336986" t="-226829" r="-821918" b="-48780"/>
                          </a:stretch>
                        </a:blipFill>
                      </a:tcPr>
                    </a:tc>
                    <a:tc>
                      <a:txBody>
                        <a:bodyPr/>
                        <a:lstStyle/>
                        <a:p>
                          <a:endParaRPr lang="fr-FR"/>
                        </a:p>
                      </a:txBody>
                      <a:tcPr marL="68580" marR="68580" marT="0" marB="0">
                        <a:blipFill>
                          <a:blip r:embed="rId2"/>
                          <a:stretch>
                            <a:fillRect l="-368786" t="-226829" r="-593642" b="-48780"/>
                          </a:stretch>
                        </a:blipFill>
                      </a:tcPr>
                    </a:tc>
                    <a:tc>
                      <a:txBody>
                        <a:bodyPr/>
                        <a:lstStyle/>
                        <a:p>
                          <a:endParaRPr lang="fr-FR"/>
                        </a:p>
                      </a:txBody>
                      <a:tcPr marL="68580" marR="68580" marT="0" marB="0">
                        <a:blipFill>
                          <a:blip r:embed="rId2"/>
                          <a:stretch>
                            <a:fillRect l="-555479" t="-226829" r="-603425" b="-48780"/>
                          </a:stretch>
                        </a:blipFill>
                      </a:tcPr>
                    </a:tc>
                    <a:tc>
                      <a:txBody>
                        <a:bodyPr/>
                        <a:lstStyle/>
                        <a:p>
                          <a:endParaRPr lang="fr-FR"/>
                        </a:p>
                      </a:txBody>
                      <a:tcPr marL="68580" marR="68580" marT="0" marB="0">
                        <a:blipFill>
                          <a:blip r:embed="rId2"/>
                          <a:stretch>
                            <a:fillRect l="-553179" t="-226829" r="-409249" b="-48780"/>
                          </a:stretch>
                        </a:blipFill>
                      </a:tcPr>
                    </a:tc>
                    <a:tc>
                      <a:txBody>
                        <a:bodyPr/>
                        <a:lstStyle/>
                        <a:p>
                          <a:endParaRPr lang="fr-FR"/>
                        </a:p>
                      </a:txBody>
                      <a:tcPr marL="68580" marR="68580" marT="0" marB="0">
                        <a:blipFill>
                          <a:blip r:embed="rId2"/>
                          <a:stretch>
                            <a:fillRect l="-779310" t="-226829" r="-388276" b="-48780"/>
                          </a:stretch>
                        </a:blipFill>
                      </a:tcPr>
                    </a:tc>
                    <a:tc>
                      <a:txBody>
                        <a:bodyPr/>
                        <a:lstStyle/>
                        <a:p>
                          <a:endParaRPr lang="fr-FR"/>
                        </a:p>
                      </a:txBody>
                      <a:tcPr marL="68580" marR="68580" marT="0" marB="0">
                        <a:blipFill>
                          <a:blip r:embed="rId2"/>
                          <a:stretch>
                            <a:fillRect l="-891608" t="-226829" r="-293706" b="-48780"/>
                          </a:stretch>
                        </a:blipFill>
                      </a:tcPr>
                    </a:tc>
                    <a:tc>
                      <a:txBody>
                        <a:bodyPr/>
                        <a:lstStyle/>
                        <a:p>
                          <a:endParaRPr lang="fr-FR"/>
                        </a:p>
                      </a:txBody>
                      <a:tcPr marL="68580" marR="68580" marT="0" marB="0">
                        <a:blipFill>
                          <a:blip r:embed="rId2"/>
                          <a:stretch>
                            <a:fillRect l="-1116535" t="-226829" r="-230709" b="-48780"/>
                          </a:stretch>
                        </a:blipFill>
                      </a:tcPr>
                    </a:tc>
                    <a:tc>
                      <a:txBody>
                        <a:bodyPr/>
                        <a:lstStyle/>
                        <a:p>
                          <a:endParaRPr lang="fr-FR"/>
                        </a:p>
                      </a:txBody>
                      <a:tcPr marL="68580" marR="68580" marT="0" marB="0">
                        <a:blipFill>
                          <a:blip r:embed="rId2"/>
                          <a:stretch>
                            <a:fillRect l="-971698" t="-226829" r="-84277" b="-48780"/>
                          </a:stretch>
                        </a:blipFill>
                      </a:tcPr>
                    </a:tc>
                    <a:tc>
                      <a:txBody>
                        <a:bodyPr/>
                        <a:lstStyle/>
                        <a:p>
                          <a:endParaRPr lang="fr-FR"/>
                        </a:p>
                      </a:txBody>
                      <a:tcPr marL="68580" marR="68580" marT="0" marB="0">
                        <a:blipFill>
                          <a:blip r:embed="rId2"/>
                          <a:stretch>
                            <a:fillRect l="-1310769" t="-226829" r="-3077" b="-48780"/>
                          </a:stretch>
                        </a:blipFill>
                      </a:tcPr>
                    </a:tc>
                    <a:extLst>
                      <a:ext uri="{0D108BD9-81ED-4DB2-BD59-A6C34878D82A}">
                        <a16:rowId xmlns:a16="http://schemas.microsoft.com/office/drawing/2014/main" val="4101329704"/>
                      </a:ext>
                    </a:extLst>
                  </a:tr>
                </a:tbl>
              </a:graphicData>
            </a:graphic>
          </p:graphicFrame>
        </mc:Fallback>
      </mc:AlternateContent>
      <p:sp>
        <p:nvSpPr>
          <p:cNvPr id="5" name="ZoneTexte 4">
            <a:extLst>
              <a:ext uri="{FF2B5EF4-FFF2-40B4-BE49-F238E27FC236}">
                <a16:creationId xmlns:a16="http://schemas.microsoft.com/office/drawing/2014/main" id="{41C5D056-DE42-CD8D-EB94-AE17F77D97F7}"/>
              </a:ext>
            </a:extLst>
          </p:cNvPr>
          <p:cNvSpPr txBox="1"/>
          <p:nvPr/>
        </p:nvSpPr>
        <p:spPr>
          <a:xfrm>
            <a:off x="337051" y="5502711"/>
            <a:ext cx="11167672" cy="1122871"/>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Bon, vous me direz que à la réception de certains hôtels, le personnel n’est pas si arrangeant…</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698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3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ircle(out)">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80862-12A0-55A0-0CDB-BEE3A1EF23BD}"/>
              </a:ext>
            </a:extLst>
          </p:cNvPr>
          <p:cNvSpPr>
            <a:spLocks noGrp="1"/>
          </p:cNvSpPr>
          <p:nvPr>
            <p:ph type="title"/>
          </p:nvPr>
        </p:nvSpPr>
        <p:spPr/>
        <p:txBody>
          <a:bodyPr/>
          <a:lstStyle/>
          <a:p>
            <a:r>
              <a:rPr lang="fr-FR" dirty="0"/>
              <a:t>3 – Il n’y a pas qu’un infini !</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CF3A860-6A78-1C48-AD49-8585C6C89207}"/>
                  </a:ext>
                </a:extLst>
              </p:cNvPr>
              <p:cNvSpPr>
                <a:spLocks noGrp="1"/>
              </p:cNvSpPr>
              <p:nvPr>
                <p:ph idx="1"/>
              </p:nvPr>
            </p:nvSpPr>
            <p:spPr/>
            <p:txBody>
              <a:bodyPr>
                <a:normAutofit fontScale="92500" lnSpcReduction="10000"/>
              </a:bodyPr>
              <a:lstStyle/>
              <a:p>
                <a:pPr algn="just"/>
                <a:r>
                  <a:rPr lang="fr-FR" dirty="0">
                    <a:solidFill>
                      <a:srgbClr val="222222"/>
                    </a:solidFill>
                    <a:effectLst/>
                    <a:latin typeface="Calibri" panose="020F0502020204030204" pitchFamily="34" charset="0"/>
                    <a:ea typeface="Times New Roman" panose="02020603050405020304" pitchFamily="18" charset="0"/>
                  </a:rPr>
                  <a:t>C’est Cantor, mathématicien allemand, qui, à la fin du XIX</a:t>
                </a:r>
                <a:r>
                  <a:rPr lang="fr-FR" b="1" u="sng" baseline="30000" dirty="0">
                    <a:solidFill>
                      <a:srgbClr val="0563C1"/>
                    </a:solidFill>
                    <a:effectLst/>
                    <a:latin typeface="Calibri" panose="020F0502020204030204" pitchFamily="34" charset="0"/>
                    <a:ea typeface="Times New Roman" panose="02020603050405020304" pitchFamily="18" charset="0"/>
                  </a:rPr>
                  <a:t>e</a:t>
                </a:r>
                <a:r>
                  <a:rPr lang="fr-FR" dirty="0">
                    <a:solidFill>
                      <a:srgbClr val="000000"/>
                    </a:solidFill>
                    <a:effectLst/>
                    <a:latin typeface="Calibri" panose="020F0502020204030204" pitchFamily="34" charset="0"/>
                    <a:ea typeface="Times New Roman" panose="02020603050405020304" pitchFamily="18" charset="0"/>
                  </a:rPr>
                  <a:t> siècle,</a:t>
                </a:r>
                <a:r>
                  <a:rPr lang="fr-FR" dirty="0">
                    <a:solidFill>
                      <a:srgbClr val="222222"/>
                    </a:solidFill>
                    <a:effectLst/>
                    <a:latin typeface="Calibri" panose="020F0502020204030204" pitchFamily="34" charset="0"/>
                    <a:ea typeface="Times New Roman" panose="02020603050405020304" pitchFamily="18" charset="0"/>
                  </a:rPr>
                  <a:t> s’est le premier posé les bonnes questions sur l’∞.</a:t>
                </a:r>
                <a:endParaRPr lang="fr-FR" dirty="0">
                  <a:effectLst/>
                  <a:latin typeface="Times New Roman" panose="02020603050405020304" pitchFamily="18" charset="0"/>
                  <a:ea typeface="Times New Roman" panose="02020603050405020304" pitchFamily="18" charset="0"/>
                </a:endParaRPr>
              </a:p>
              <a:p>
                <a:pPr algn="just"/>
                <a:r>
                  <a:rPr lang="fr-FR" dirty="0">
                    <a:solidFill>
                      <a:srgbClr val="222222"/>
                    </a:solidFill>
                    <a:effectLst/>
                    <a:latin typeface="Calibri" panose="020F0502020204030204" pitchFamily="34" charset="0"/>
                    <a:ea typeface="Times New Roman" panose="02020603050405020304" pitchFamily="18" charset="0"/>
                  </a:rPr>
                  <a:t>En dépit de l’opposition de certains de ses collègues mathématiciens, il a démontré l’existence d’une infinité d’infinis !</a:t>
                </a:r>
                <a:endParaRPr lang="fr-FR" dirty="0">
                  <a:effectLst/>
                  <a:latin typeface="Times New Roman" panose="02020603050405020304" pitchFamily="18" charset="0"/>
                  <a:ea typeface="Times New Roman" panose="02020603050405020304" pitchFamily="18" charset="0"/>
                </a:endParaRPr>
              </a:p>
              <a:p>
                <a:pPr algn="just"/>
                <a:r>
                  <a:rPr lang="fr-FR" dirty="0">
                    <a:solidFill>
                      <a:srgbClr val="222222"/>
                    </a:solidFill>
                    <a:effectLst/>
                    <a:latin typeface="Calibri" panose="020F0502020204030204" pitchFamily="34" charset="0"/>
                    <a:ea typeface="Times New Roman" panose="02020603050405020304" pitchFamily="18" charset="0"/>
                  </a:rPr>
                  <a:t>Le premier infini </a:t>
                </a:r>
                <a14:m>
                  <m:oMath xmlns:m="http://schemas.openxmlformats.org/officeDocument/2006/math">
                    <m:sSub>
                      <m:sSubPr>
                        <m:ctrlPr>
                          <a:rPr lang="fr-FR" i="1">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fr-FR">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t>ℵ</m:t>
                        </m:r>
                      </m:e>
                      <m:sub>
                        <m:r>
                          <a:rPr lang="fr-FR" i="1">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t>0</m:t>
                        </m:r>
                      </m:sub>
                    </m:sSub>
                  </m:oMath>
                </a14:m>
                <a:r>
                  <a:rPr lang="fr-FR" dirty="0">
                    <a:solidFill>
                      <a:srgbClr val="222222"/>
                    </a:solidFill>
                    <a:effectLst/>
                    <a:latin typeface="Calibri" panose="020F0502020204030204" pitchFamily="34" charset="0"/>
                    <a:ea typeface="Times New Roman" panose="02020603050405020304" pitchFamily="18" charset="0"/>
                  </a:rPr>
                  <a:t> (aleph, première lettre de l’alphabet hébreu) correspond à la notion intuitive concernant les nombres entiers : 0,1,2,… On parle de cardinal de l’ensemble des entiers naturels.</a:t>
                </a:r>
                <a:endParaRPr lang="fr-FR" dirty="0">
                  <a:effectLst/>
                  <a:latin typeface="Times New Roman" panose="02020603050405020304" pitchFamily="18" charset="0"/>
                  <a:ea typeface="Times New Roman" panose="02020603050405020304" pitchFamily="18" charset="0"/>
                </a:endParaRPr>
              </a:p>
              <a:p>
                <a:pPr algn="just"/>
                <a:r>
                  <a:rPr lang="fr-FR" dirty="0">
                    <a:solidFill>
                      <a:srgbClr val="222222"/>
                    </a:solidFill>
                    <a:effectLst/>
                    <a:latin typeface="Calibri" panose="020F0502020204030204" pitchFamily="34" charset="0"/>
                    <a:ea typeface="Times New Roman" panose="02020603050405020304" pitchFamily="18" charset="0"/>
                  </a:rPr>
                  <a:t>Pour la suite, cela devient plus compliqué. En effet, si l’on veut donner un sens à l’infini des nombres réels (ou des points d’une droite), Cantor a prouvé que leur infini était plus grand que </a:t>
                </a:r>
                <a14:m>
                  <m:oMath xmlns:m="http://schemas.openxmlformats.org/officeDocument/2006/math">
                    <m:sSub>
                      <m:sSubPr>
                        <m:ctrlPr>
                          <a:rPr lang="fr-FR" i="1">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fr-FR">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t>ℵ</m:t>
                        </m:r>
                      </m:e>
                      <m:sub>
                        <m:r>
                          <a:rPr lang="fr-FR" i="1">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t>0</m:t>
                        </m:r>
                      </m:sub>
                    </m:sSub>
                  </m:oMath>
                </a14:m>
                <a:r>
                  <a:rPr lang="fr-FR" dirty="0">
                    <a:solidFill>
                      <a:srgbClr val="222222"/>
                    </a:solidFill>
                    <a:effectLst/>
                    <a:latin typeface="Calibri" panose="020F0502020204030204" pitchFamily="34" charset="0"/>
                    <a:ea typeface="Times New Roman" panose="02020603050405020304" pitchFamily="18" charset="0"/>
                  </a:rPr>
                  <a:t>. </a:t>
                </a:r>
                <a:endParaRPr lang="fr-FR" dirty="0">
                  <a:effectLst/>
                  <a:latin typeface="Times New Roman" panose="02020603050405020304" pitchFamily="18" charset="0"/>
                  <a:ea typeface="Times New Roman" panose="02020603050405020304" pitchFamily="18" charset="0"/>
                </a:endParaRPr>
              </a:p>
              <a:p>
                <a:r>
                  <a:rPr lang="fr-FR" dirty="0">
                    <a:solidFill>
                      <a:srgbClr val="222222"/>
                    </a:solidFill>
                    <a:effectLst/>
                    <a:latin typeface="Calibri" panose="020F0502020204030204" pitchFamily="34" charset="0"/>
                    <a:ea typeface="Calibri" panose="020F0502020204030204" pitchFamily="34" charset="0"/>
                  </a:rPr>
                  <a:t>Il a utilisé pour cela la notion de bijection :</a:t>
                </a:r>
                <a:endParaRPr lang="fr-FR" sz="4000" dirty="0"/>
              </a:p>
            </p:txBody>
          </p:sp>
        </mc:Choice>
        <mc:Fallback xmlns="">
          <p:sp>
            <p:nvSpPr>
              <p:cNvPr id="3" name="Espace réservé du contenu 2">
                <a:extLst>
                  <a:ext uri="{FF2B5EF4-FFF2-40B4-BE49-F238E27FC236}">
                    <a16:creationId xmlns:a16="http://schemas.microsoft.com/office/drawing/2014/main" id="{1CF3A860-6A78-1C48-AD49-8585C6C89207}"/>
                  </a:ext>
                </a:extLst>
              </p:cNvPr>
              <p:cNvSpPr>
                <a:spLocks noGrp="1" noRot="1" noChangeAspect="1" noMove="1" noResize="1" noEditPoints="1" noAdjustHandles="1" noChangeArrowheads="1" noChangeShapeType="1" noTextEdit="1"/>
              </p:cNvSpPr>
              <p:nvPr>
                <p:ph idx="1"/>
              </p:nvPr>
            </p:nvSpPr>
            <p:spPr>
              <a:blipFill>
                <a:blip r:embed="rId2"/>
                <a:stretch>
                  <a:fillRect l="-928" t="-2801" r="-986"/>
                </a:stretch>
              </a:blipFill>
            </p:spPr>
            <p:txBody>
              <a:bodyPr/>
              <a:lstStyle/>
              <a:p>
                <a:r>
                  <a:rPr lang="fr-FR">
                    <a:noFill/>
                  </a:rPr>
                  <a:t> </a:t>
                </a:r>
              </a:p>
            </p:txBody>
          </p:sp>
        </mc:Fallback>
      </mc:AlternateContent>
    </p:spTree>
    <p:extLst>
      <p:ext uri="{BB962C8B-B14F-4D97-AF65-F5344CB8AC3E}">
        <p14:creationId xmlns:p14="http://schemas.microsoft.com/office/powerpoint/2010/main" val="88315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out)">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63B2276-71CA-1456-97E2-EF1DE44ADE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94063"/>
            <a:ext cx="5562600" cy="4848225"/>
          </a:xfrm>
          <a:prstGeom prst="rect">
            <a:avLst/>
          </a:prstGeom>
          <a:noFill/>
          <a:ln>
            <a:noFill/>
          </a:ln>
        </p:spPr>
      </p:pic>
      <p:sp>
        <p:nvSpPr>
          <p:cNvPr id="4" name="ZoneTexte 3">
            <a:extLst>
              <a:ext uri="{FF2B5EF4-FFF2-40B4-BE49-F238E27FC236}">
                <a16:creationId xmlns:a16="http://schemas.microsoft.com/office/drawing/2014/main" id="{A5175A75-E43D-C5BE-AB01-7913F8565828}"/>
              </a:ext>
            </a:extLst>
          </p:cNvPr>
          <p:cNvSpPr txBox="1"/>
          <p:nvPr/>
        </p:nvSpPr>
        <p:spPr>
          <a:xfrm>
            <a:off x="429718" y="4942288"/>
            <a:ext cx="11332564" cy="1569660"/>
          </a:xfrm>
          <a:prstGeom prst="rect">
            <a:avLst/>
          </a:prstGeom>
          <a:noFill/>
        </p:spPr>
        <p:txBody>
          <a:bodyPr wrap="square">
            <a:spAutoFit/>
          </a:bodyPr>
          <a:lstStyle/>
          <a:p>
            <a:r>
              <a:rPr lang="fr-FR" sz="3200" i="1" dirty="0">
                <a:solidFill>
                  <a:srgbClr val="000000"/>
                </a:solidFill>
                <a:effectLst/>
                <a:latin typeface="Freight"/>
                <a:ea typeface="Times New Roman" panose="02020603050405020304" pitchFamily="18" charset="0"/>
                <a:cs typeface="Times New Roman" panose="02020603050405020304" pitchFamily="18" charset="0"/>
              </a:rPr>
              <a:t>Les deux ensembles A et B ont la même taille car il existe au moins une manière d’apparier chaque élément de A avec un élément de B (bijection)</a:t>
            </a:r>
            <a:endParaRPr lang="fr-FR" sz="3200" dirty="0"/>
          </a:p>
        </p:txBody>
      </p:sp>
    </p:spTree>
    <p:extLst>
      <p:ext uri="{BB962C8B-B14F-4D97-AF65-F5344CB8AC3E}">
        <p14:creationId xmlns:p14="http://schemas.microsoft.com/office/powerpoint/2010/main" val="9868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2C97F31-A645-6C64-01D0-5CA56B1978EB}"/>
              </a:ext>
            </a:extLst>
          </p:cNvPr>
          <p:cNvSpPr txBox="1"/>
          <p:nvPr/>
        </p:nvSpPr>
        <p:spPr>
          <a:xfrm>
            <a:off x="452204" y="1015504"/>
            <a:ext cx="11287592" cy="5016758"/>
          </a:xfrm>
          <a:prstGeom prst="rect">
            <a:avLst/>
          </a:prstGeom>
          <a:noFill/>
        </p:spPr>
        <p:txBody>
          <a:bodyPr wrap="square">
            <a:spAutoFit/>
          </a:bodyPr>
          <a:lstStyle/>
          <a:p>
            <a:pPr algn="just"/>
            <a:r>
              <a:rPr lang="fr-FR" sz="4000" dirty="0">
                <a:solidFill>
                  <a:srgbClr val="222222"/>
                </a:solidFill>
                <a:effectLst/>
                <a:latin typeface="Calibri" panose="020F0502020204030204" pitchFamily="34" charset="0"/>
                <a:ea typeface="Times New Roman" panose="02020603050405020304" pitchFamily="18" charset="0"/>
              </a:rPr>
              <a:t>On ne peut pas établir de bijection entre les nombres réels entre 0 et 1 (par exemple) et l’ensemble des entiers (en raisonnant par l’absurde).</a:t>
            </a:r>
            <a:endParaRPr lang="fr-FR" sz="3200" dirty="0">
              <a:effectLst/>
              <a:latin typeface="Times New Roman" panose="02020603050405020304" pitchFamily="18" charset="0"/>
              <a:ea typeface="Times New Roman" panose="02020603050405020304" pitchFamily="18" charset="0"/>
            </a:endParaRPr>
          </a:p>
          <a:p>
            <a:r>
              <a:rPr lang="fr-FR" sz="4000" dirty="0">
                <a:solidFill>
                  <a:srgbClr val="222222"/>
                </a:solidFill>
                <a:effectLst/>
                <a:latin typeface="Calibri" panose="020F0502020204030204" pitchFamily="34" charset="0"/>
                <a:ea typeface="Calibri" panose="020F0502020204030204" pitchFamily="34" charset="0"/>
              </a:rPr>
              <a:t>Supposons que l’on ait pu réaliser une bijection entre les entiers naturels et les nombres réels situés dans l’intervalle qui va de 0 à 1 ([0,1]). </a:t>
            </a:r>
          </a:p>
          <a:p>
            <a:r>
              <a:rPr lang="fr-FR" sz="4000" dirty="0">
                <a:solidFill>
                  <a:srgbClr val="222222"/>
                </a:solidFill>
                <a:effectLst/>
                <a:latin typeface="Calibri" panose="020F0502020204030204" pitchFamily="34" charset="0"/>
                <a:ea typeface="Calibri" panose="020F0502020204030204" pitchFamily="34" charset="0"/>
              </a:rPr>
              <a:t>On note </a:t>
            </a:r>
            <a:r>
              <a:rPr lang="fr-FR" sz="4000" i="1"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r</a:t>
            </a:r>
            <a:r>
              <a:rPr lang="fr-FR" sz="4000" baseline="-25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1</a:t>
            </a:r>
            <a:r>
              <a:rPr lang="fr-FR" sz="4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 </a:t>
            </a:r>
            <a:r>
              <a:rPr lang="fr-FR" sz="4000" i="1"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r</a:t>
            </a:r>
            <a:r>
              <a:rPr lang="fr-FR" sz="4000" baseline="-25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2</a:t>
            </a:r>
            <a:r>
              <a:rPr lang="fr-FR" sz="4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 </a:t>
            </a:r>
            <a:r>
              <a:rPr lang="fr-FR" sz="4000" i="1"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r</a:t>
            </a:r>
            <a:r>
              <a:rPr lang="fr-FR" sz="4000" baseline="-25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3</a:t>
            </a:r>
            <a:r>
              <a:rPr lang="fr-FR" sz="4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a:t>
            </a:r>
            <a:r>
              <a:rPr lang="fr-FR" sz="4000" i="1"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 r</a:t>
            </a:r>
            <a:r>
              <a:rPr lang="fr-FR" sz="4000" baseline="-25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4</a:t>
            </a:r>
            <a:r>
              <a:rPr lang="fr-FR" sz="4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a:t>
            </a:r>
            <a:r>
              <a:rPr lang="fr-FR" sz="4000" i="1"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 r</a:t>
            </a:r>
            <a:r>
              <a:rPr lang="fr-FR" sz="4000" baseline="-25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5</a:t>
            </a:r>
            <a:r>
              <a:rPr lang="fr-FR" sz="4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a:t>
            </a:r>
            <a:r>
              <a:rPr lang="fr-FR" sz="4000" i="1"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 r</a:t>
            </a:r>
            <a:r>
              <a:rPr lang="fr-FR" sz="4000" baseline="-25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6</a:t>
            </a:r>
            <a:r>
              <a:rPr lang="fr-FR" sz="4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 </a:t>
            </a:r>
            <a:r>
              <a:rPr lang="fr-FR" sz="4000" i="1"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r</a:t>
            </a:r>
            <a:r>
              <a:rPr lang="fr-FR" sz="4000" baseline="-25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7</a:t>
            </a:r>
            <a:r>
              <a:rPr lang="fr-FR" sz="4000" dirty="0">
                <a:solidFill>
                  <a:srgbClr val="202122"/>
                </a:solidFill>
                <a:effectLst/>
                <a:latin typeface="Calibri" panose="020F0502020204030204" pitchFamily="34" charset="0"/>
                <a:ea typeface="Calibri" panose="020F0502020204030204" pitchFamily="34" charset="0"/>
                <a:cs typeface="Times New Roman" panose="02020603050405020304" pitchFamily="18" charset="0"/>
              </a:rPr>
              <a:t>,… les éléments de cet intervalle</a:t>
            </a:r>
            <a:r>
              <a:rPr lang="fr-FR" sz="4000" dirty="0">
                <a:solidFill>
                  <a:srgbClr val="202122"/>
                </a:solidFill>
                <a:latin typeface="Calibri" panose="020F0502020204030204" pitchFamily="34" charset="0"/>
                <a:ea typeface="Calibri" panose="020F0502020204030204" pitchFamily="34" charset="0"/>
                <a:cs typeface="Times New Roman" panose="02020603050405020304" pitchFamily="18" charset="0"/>
              </a:rPr>
              <a:t> et on les écrit sous forme décimale :</a:t>
            </a:r>
            <a:endParaRPr lang="fr-FR" sz="4000" dirty="0"/>
          </a:p>
        </p:txBody>
      </p:sp>
    </p:spTree>
    <p:extLst>
      <p:ext uri="{BB962C8B-B14F-4D97-AF65-F5344CB8AC3E}">
        <p14:creationId xmlns:p14="http://schemas.microsoft.com/office/powerpoint/2010/main" val="21323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B60D01F-4369-E1B8-908B-ADD750B4F280}"/>
              </a:ext>
            </a:extLst>
          </p:cNvPr>
          <p:cNvSpPr txBox="1"/>
          <p:nvPr/>
        </p:nvSpPr>
        <p:spPr>
          <a:xfrm>
            <a:off x="0" y="242010"/>
            <a:ext cx="3953656" cy="3373680"/>
          </a:xfrm>
          <a:prstGeom prst="rect">
            <a:avLst/>
          </a:prstGeom>
          <a:noFill/>
        </p:spPr>
        <p:txBody>
          <a:bodyPr wrap="square">
            <a:spAutoFit/>
          </a:bodyPr>
          <a:lstStyle/>
          <a:p>
            <a:pPr marL="457200">
              <a:lnSpc>
                <a:spcPct val="107000"/>
              </a:lnSpc>
              <a:spcAft>
                <a:spcPts val="120"/>
              </a:spcAft>
            </a:pPr>
            <a:r>
              <a:rPr lang="fr-FR"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2800" baseline="-250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a:t>
            </a:r>
            <a:r>
              <a:rPr lang="fr-FR"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4 0 5 4 4 0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
              </a:spcAft>
            </a:pPr>
            <a:r>
              <a:rPr lang="fr-FR"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2800" baseline="-250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1 </a:t>
            </a:r>
            <a:r>
              <a:rPr lang="fr-FR"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2 3 0 1 2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
              </a:spcAft>
            </a:pPr>
            <a:r>
              <a:rPr lang="fr-FR"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2800" baseline="-250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8 3 </a:t>
            </a:r>
            <a:r>
              <a:rPr lang="fr-FR"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5 0 3 6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
              </a:spcAft>
            </a:pPr>
            <a:r>
              <a:rPr lang="fr-FR"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2800" baseline="-250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3 2 2 </a:t>
            </a:r>
            <a:r>
              <a:rPr lang="fr-FR"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4 3 6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
              </a:spcAft>
            </a:pPr>
            <a:r>
              <a:rPr lang="fr-FR"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2800" baseline="-250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1 4 0 7 </a:t>
            </a:r>
            <a:r>
              <a:rPr lang="fr-FR"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1 6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
              </a:spcAft>
            </a:pPr>
            <a:r>
              <a:rPr lang="fr-FR"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2800" baseline="-250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6</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9 9 2 7 8 </a:t>
            </a:r>
            <a:r>
              <a:rPr lang="fr-FR"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8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
              </a:spcAft>
            </a:pPr>
            <a:r>
              <a:rPr lang="fr-FR"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2800" baseline="-250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7</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0 4 0 5 1 2 </a:t>
            </a:r>
            <a:r>
              <a:rPr lang="fr-FR"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fr-FR"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73BEA018-FD66-929F-6C31-0B0271B52990}"/>
                  </a:ext>
                </a:extLst>
              </p:cNvPr>
              <p:cNvSpPr txBox="1"/>
              <p:nvPr/>
            </p:nvSpPr>
            <p:spPr>
              <a:xfrm>
                <a:off x="3953657" y="434715"/>
                <a:ext cx="7663720" cy="2554545"/>
              </a:xfrm>
              <a:prstGeom prst="rect">
                <a:avLst/>
              </a:prstGeom>
              <a:noFill/>
            </p:spPr>
            <p:txBody>
              <a:bodyPr wrap="square" rtlCol="0">
                <a:spAutoFit/>
              </a:bodyPr>
              <a:lstStyle/>
              <a:p>
                <a:r>
                  <a:rPr lang="fr-FR" sz="3200" dirty="0"/>
                  <a:t>On va utiliser ce qu’on appelle le procédé diagonal :</a:t>
                </a:r>
              </a:p>
              <a:p>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Considérons le nombre </a:t>
                </a:r>
                <a14:m>
                  <m:oMath xmlns:m="http://schemas.openxmlformats.org/officeDocument/2006/math">
                    <m:sSub>
                      <m:sSubPr>
                        <m:ctrlPr>
                          <a:rPr lang="fr-FR" sz="3200" i="1" smtClean="0">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200" i="1">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fr-FR" sz="3200" i="1">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oMath>
                </a14:m>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obtenu en changeant la décimale en gras par un autre chiffre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ZoneTexte 3">
                <a:extLst>
                  <a:ext uri="{FF2B5EF4-FFF2-40B4-BE49-F238E27FC236}">
                    <a16:creationId xmlns:a16="http://schemas.microsoft.com/office/drawing/2014/main" id="{73BEA018-FD66-929F-6C31-0B0271B52990}"/>
                  </a:ext>
                </a:extLst>
              </p:cNvPr>
              <p:cNvSpPr txBox="1">
                <a:spLocks noRot="1" noChangeAspect="1" noMove="1" noResize="1" noEditPoints="1" noAdjustHandles="1" noChangeArrowheads="1" noChangeShapeType="1" noTextEdit="1"/>
              </p:cNvSpPr>
              <p:nvPr/>
            </p:nvSpPr>
            <p:spPr>
              <a:xfrm>
                <a:off x="3953657" y="434715"/>
                <a:ext cx="7663720" cy="2554545"/>
              </a:xfrm>
              <a:prstGeom prst="rect">
                <a:avLst/>
              </a:prstGeom>
              <a:blipFill>
                <a:blip r:embed="rId2"/>
                <a:stretch>
                  <a:fillRect l="-2068" t="-3103" b="-644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C247695D-FD95-DFE2-D38B-5AD4B322AB5B}"/>
                  </a:ext>
                </a:extLst>
              </p:cNvPr>
              <p:cNvSpPr txBox="1"/>
              <p:nvPr/>
            </p:nvSpPr>
            <p:spPr>
              <a:xfrm>
                <a:off x="3871062" y="3005823"/>
                <a:ext cx="6093500" cy="593304"/>
              </a:xfrm>
              <a:prstGeom prst="rect">
                <a:avLst/>
              </a:prstGeom>
              <a:noFill/>
            </p:spPr>
            <p:txBody>
              <a:bodyPr wrap="square">
                <a:spAutoFit/>
              </a:bodyPr>
              <a:lstStyle/>
              <a:p>
                <a:pPr marL="457200">
                  <a:lnSpc>
                    <a:spcPct val="107000"/>
                  </a:lnSpc>
                  <a:spcAft>
                    <a:spcPts val="120"/>
                  </a:spcAft>
                </a:pPr>
                <a14:m>
                  <m:oMath xmlns:m="http://schemas.openxmlformats.org/officeDocument/2006/math">
                    <m:sSub>
                      <m:sSubPr>
                        <m:ctrlPr>
                          <a:rPr lang="fr-FR" sz="3200" i="1" smtClean="0">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200" i="1">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fr-FR" sz="3200" i="1">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oMath>
                </a14:m>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0, </a:t>
                </a:r>
                <a:r>
                  <a:rPr lang="fr-FR" sz="3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fr-FR" sz="3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ZoneTexte 5">
                <a:extLst>
                  <a:ext uri="{FF2B5EF4-FFF2-40B4-BE49-F238E27FC236}">
                    <a16:creationId xmlns:a16="http://schemas.microsoft.com/office/drawing/2014/main" id="{C247695D-FD95-DFE2-D38B-5AD4B322AB5B}"/>
                  </a:ext>
                </a:extLst>
              </p:cNvPr>
              <p:cNvSpPr txBox="1">
                <a:spLocks noRot="1" noChangeAspect="1" noMove="1" noResize="1" noEditPoints="1" noAdjustHandles="1" noChangeArrowheads="1" noChangeShapeType="1" noTextEdit="1"/>
              </p:cNvSpPr>
              <p:nvPr/>
            </p:nvSpPr>
            <p:spPr>
              <a:xfrm>
                <a:off x="3871062" y="3005823"/>
                <a:ext cx="6093500" cy="593304"/>
              </a:xfrm>
              <a:prstGeom prst="rect">
                <a:avLst/>
              </a:prstGeom>
              <a:blipFill>
                <a:blip r:embed="rId3"/>
                <a:stretch>
                  <a:fillRect t="-14433" b="-3092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2388DA0C-6787-2D58-0FD2-A89626CED7D7}"/>
                  </a:ext>
                </a:extLst>
              </p:cNvPr>
              <p:cNvSpPr txBox="1"/>
              <p:nvPr/>
            </p:nvSpPr>
            <p:spPr>
              <a:xfrm>
                <a:off x="584616" y="3868741"/>
                <a:ext cx="11032761" cy="1662635"/>
              </a:xfrm>
              <a:prstGeom prst="rect">
                <a:avLst/>
              </a:prstGeom>
              <a:noFill/>
            </p:spPr>
            <p:txBody>
              <a:bodyPr wrap="square">
                <a:spAutoFit/>
              </a:bodyPr>
              <a:lstStyle/>
              <a:p>
                <a:pPr>
                  <a:lnSpc>
                    <a:spcPct val="107000"/>
                  </a:lnSpc>
                  <a:spcAft>
                    <a:spcPts val="120"/>
                  </a:spcAft>
                </a:pPr>
                <a:r>
                  <a:rPr lang="fr-FR" sz="3200" dirty="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j’ai rajouté 1 pour tous les chiffres de 0 à 8 et j’ai remplacé 9 par 0</a:t>
                </a:r>
              </a:p>
              <a:p>
                <a:pPr>
                  <a:lnSpc>
                    <a:spcPct val="107000"/>
                  </a:lnSpc>
                  <a:spcAft>
                    <a:spcPts val="120"/>
                  </a:spcAft>
                </a:pPr>
                <a:r>
                  <a:rPr lang="fr-FR" sz="3200" dirty="0">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Le nombre ainsi formé </a:t>
                </a:r>
                <a14:m>
                  <m:oMath xmlns:m="http://schemas.openxmlformats.org/officeDocument/2006/math">
                    <m:sSub>
                      <m:sSubPr>
                        <m:ctrlPr>
                          <a:rPr lang="fr-FR" sz="3200" i="1">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200" i="1">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fr-FR" sz="3200" i="1">
                            <a:solidFill>
                              <a:srgbClr val="202122"/>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oMath>
                </a14:m>
                <a:r>
                  <a:rPr lang="fr-FR" sz="3200" dirty="0">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 ne figure pas dans la liste, ce qui est contradictoire…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ZoneTexte 7">
                <a:extLst>
                  <a:ext uri="{FF2B5EF4-FFF2-40B4-BE49-F238E27FC236}">
                    <a16:creationId xmlns:a16="http://schemas.microsoft.com/office/drawing/2014/main" id="{2388DA0C-6787-2D58-0FD2-A89626CED7D7}"/>
                  </a:ext>
                </a:extLst>
              </p:cNvPr>
              <p:cNvSpPr txBox="1">
                <a:spLocks noRot="1" noChangeAspect="1" noMove="1" noResize="1" noEditPoints="1" noAdjustHandles="1" noChangeArrowheads="1" noChangeShapeType="1" noTextEdit="1"/>
              </p:cNvSpPr>
              <p:nvPr/>
            </p:nvSpPr>
            <p:spPr>
              <a:xfrm>
                <a:off x="584616" y="3868741"/>
                <a:ext cx="11032761" cy="1662635"/>
              </a:xfrm>
              <a:prstGeom prst="rect">
                <a:avLst/>
              </a:prstGeom>
              <a:blipFill>
                <a:blip r:embed="rId4"/>
                <a:stretch>
                  <a:fillRect l="-1436" t="-5147" r="-1215" b="-11765"/>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1E4CF00B-7361-1FCE-CD14-2413357CFEB6}"/>
              </a:ext>
            </a:extLst>
          </p:cNvPr>
          <p:cNvSpPr txBox="1"/>
          <p:nvPr/>
        </p:nvSpPr>
        <p:spPr>
          <a:xfrm>
            <a:off x="584616" y="5900065"/>
            <a:ext cx="11272603" cy="523220"/>
          </a:xfrm>
          <a:prstGeom prst="rect">
            <a:avLst/>
          </a:prstGeom>
          <a:noFill/>
        </p:spPr>
        <p:txBody>
          <a:bodyPr wrap="square">
            <a:spAutoFit/>
          </a:bodyPr>
          <a:lstStyle/>
          <a:p>
            <a:r>
              <a:rPr lang="fr-FR" sz="2800" u="sng" dirty="0">
                <a:solidFill>
                  <a:srgbClr val="222222"/>
                </a:solidFill>
                <a:effectLst/>
                <a:latin typeface="Calibri" panose="020F0502020204030204" pitchFamily="34" charset="0"/>
                <a:ea typeface="Calibri" panose="020F0502020204030204" pitchFamily="34" charset="0"/>
                <a:hlinkClick r:id="rId5"/>
              </a:rPr>
              <a:t>https://fr.wikipedia.org/wiki/Argument_de_la_diagonale_de_Cantor</a:t>
            </a:r>
            <a:endParaRPr lang="fr-FR" sz="3200" dirty="0"/>
          </a:p>
        </p:txBody>
      </p:sp>
    </p:spTree>
    <p:extLst>
      <p:ext uri="{BB962C8B-B14F-4D97-AF65-F5344CB8AC3E}">
        <p14:creationId xmlns:p14="http://schemas.microsoft.com/office/powerpoint/2010/main" val="339493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4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up)">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up)">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D05C6DD-82C4-4EFB-BB2F-F247043BCA7D}"/>
                  </a:ext>
                </a:extLst>
              </p:cNvPr>
              <p:cNvSpPr txBox="1"/>
              <p:nvPr/>
            </p:nvSpPr>
            <p:spPr>
              <a:xfrm>
                <a:off x="669561" y="363915"/>
                <a:ext cx="10852878" cy="5016758"/>
              </a:xfrm>
              <a:prstGeom prst="rect">
                <a:avLst/>
              </a:prstGeom>
              <a:noFill/>
            </p:spPr>
            <p:txBody>
              <a:bodyPr wrap="square">
                <a:spAutoFit/>
              </a:bodyPr>
              <a:lstStyle/>
              <a:p>
                <a:pPr algn="just"/>
                <a:r>
                  <a:rPr lang="fr-FR" sz="2800" dirty="0">
                    <a:solidFill>
                      <a:srgbClr val="222222"/>
                    </a:solidFill>
                    <a:effectLst/>
                    <a:latin typeface="Calibri" panose="020F0502020204030204" pitchFamily="34" charset="0"/>
                    <a:ea typeface="Times New Roman" panose="02020603050405020304" pitchFamily="18" charset="0"/>
                  </a:rPr>
                  <a:t>C’est là qu’intervient l’hypothèse du continu </a:t>
                </a:r>
                <a14:m>
                  <m:oMath xmlns:m="http://schemas.openxmlformats.org/officeDocument/2006/math">
                    <m:sSub>
                      <m:sSubPr>
                        <m:ctrlPr>
                          <a:rPr lang="fr-FR" sz="2800" i="1">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fr-FR" sz="2800">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t>ℵ</m:t>
                        </m:r>
                      </m:e>
                      <m:sub>
                        <m:r>
                          <a:rPr lang="fr-FR" sz="2800" i="1">
                            <a:solidFill>
                              <a:srgbClr val="222222"/>
                            </a:solidFill>
                            <a:effectLst/>
                            <a:latin typeface="Cambria Math" panose="02040503050406030204" pitchFamily="18" charset="0"/>
                            <a:ea typeface="Times New Roman" panose="02020603050405020304" pitchFamily="18" charset="0"/>
                            <a:cs typeface="Calibri" panose="020F0502020204030204" pitchFamily="34" charset="0"/>
                          </a:rPr>
                          <m:t>1</m:t>
                        </m:r>
                      </m:sub>
                    </m:sSub>
                  </m:oMath>
                </a14:m>
                <a:r>
                  <a:rPr lang="fr-FR" sz="2800" dirty="0">
                    <a:solidFill>
                      <a:srgbClr val="222222"/>
                    </a:solidFill>
                    <a:effectLst/>
                    <a:latin typeface="Calibri" panose="020F0502020204030204" pitchFamily="34" charset="0"/>
                    <a:ea typeface="Times New Roman" panose="02020603050405020304" pitchFamily="18" charset="0"/>
                  </a:rPr>
                  <a:t> serait le cardinal de l’ensemble des réels et il n’y aurait pas d’autre infini entre les deux.</a:t>
                </a:r>
                <a:endParaRPr lang="fr-FR" sz="2000" dirty="0">
                  <a:effectLst/>
                  <a:latin typeface="Times New Roman" panose="02020603050405020304" pitchFamily="18" charset="0"/>
                  <a:ea typeface="Times New Roman" panose="02020603050405020304" pitchFamily="18" charset="0"/>
                </a:endParaRPr>
              </a:p>
              <a:p>
                <a:pPr algn="just"/>
                <a:r>
                  <a:rPr lang="fr-FR" sz="2800" dirty="0">
                    <a:solidFill>
                      <a:srgbClr val="222222"/>
                    </a:solidFill>
                    <a:effectLst/>
                    <a:latin typeface="Calibri" panose="020F0502020204030204" pitchFamily="34" charset="0"/>
                    <a:ea typeface="Times New Roman" panose="02020603050405020304" pitchFamily="18" charset="0"/>
                  </a:rPr>
                  <a:t>L’affaire a rebondi ces derniers temps, en 2010, le mathématicien Hugh </a:t>
                </a:r>
                <a:r>
                  <a:rPr lang="fr-FR" sz="2800" dirty="0" err="1">
                    <a:solidFill>
                      <a:srgbClr val="222222"/>
                    </a:solidFill>
                    <a:effectLst/>
                    <a:latin typeface="Calibri" panose="020F0502020204030204" pitchFamily="34" charset="0"/>
                    <a:ea typeface="Times New Roman" panose="02020603050405020304" pitchFamily="18" charset="0"/>
                  </a:rPr>
                  <a:t>Woodin</a:t>
                </a:r>
                <a:r>
                  <a:rPr lang="fr-FR" sz="2800" dirty="0">
                    <a:solidFill>
                      <a:srgbClr val="222222"/>
                    </a:solidFill>
                    <a:effectLst/>
                    <a:latin typeface="Calibri" panose="020F0502020204030204" pitchFamily="34" charset="0"/>
                    <a:ea typeface="Times New Roman" panose="02020603050405020304" pitchFamily="18" charset="0"/>
                  </a:rPr>
                  <a:t> a produit des arguments très convaincants en faveur de l’inexistence de cet infini intermédiaire. </a:t>
                </a:r>
              </a:p>
              <a:p>
                <a:pPr algn="just"/>
                <a:r>
                  <a:rPr lang="fr-FR" sz="2800" dirty="0">
                    <a:solidFill>
                      <a:srgbClr val="222222"/>
                    </a:solidFill>
                    <a:effectLst/>
                    <a:latin typeface="Calibri" panose="020F0502020204030204" pitchFamily="34" charset="0"/>
                    <a:ea typeface="Times New Roman" panose="02020603050405020304" pitchFamily="18" charset="0"/>
                  </a:rPr>
                  <a:t>Mais c’était sans compter sur le travail de deux autres mathématiciens, David </a:t>
                </a:r>
                <a:r>
                  <a:rPr lang="fr-FR" sz="2800" dirty="0" err="1">
                    <a:solidFill>
                      <a:srgbClr val="222222"/>
                    </a:solidFill>
                    <a:effectLst/>
                    <a:latin typeface="Calibri" panose="020F0502020204030204" pitchFamily="34" charset="0"/>
                    <a:ea typeface="Times New Roman" panose="02020603050405020304" pitchFamily="18" charset="0"/>
                  </a:rPr>
                  <a:t>Aspéro</a:t>
                </a:r>
                <a:r>
                  <a:rPr lang="fr-FR" sz="2800" dirty="0">
                    <a:solidFill>
                      <a:srgbClr val="222222"/>
                    </a:solidFill>
                    <a:effectLst/>
                    <a:latin typeface="Calibri" panose="020F0502020204030204" pitchFamily="34" charset="0"/>
                    <a:ea typeface="Times New Roman" panose="02020603050405020304" pitchFamily="18" charset="0"/>
                  </a:rPr>
                  <a:t> et Ralph Schindler qui, en 2021, ont donné des arguments très forts permettant de penser que cet infini existe.</a:t>
                </a:r>
                <a:endParaRPr lang="fr-FR" sz="2000" dirty="0">
                  <a:effectLst/>
                  <a:latin typeface="Times New Roman" panose="02020603050405020304" pitchFamily="18" charset="0"/>
                  <a:ea typeface="Times New Roman" panose="02020603050405020304" pitchFamily="18" charset="0"/>
                </a:endParaRPr>
              </a:p>
              <a:p>
                <a:r>
                  <a:rPr lang="fr-FR" sz="2800" dirty="0">
                    <a:solidFill>
                      <a:srgbClr val="222222"/>
                    </a:solidFill>
                    <a:effectLst/>
                    <a:latin typeface="Calibri" panose="020F0502020204030204" pitchFamily="34" charset="0"/>
                    <a:ea typeface="Calibri" panose="020F0502020204030204" pitchFamily="34" charset="0"/>
                  </a:rPr>
                  <a:t>Malaise dans la communauté des mathématiciens, cela ne nous empêchera pas de vivre ainsi que la plupart des mathématiciens qui s’en accommodent sans état d’âme.</a:t>
                </a:r>
                <a:endParaRPr lang="fr-FR" sz="2800" dirty="0"/>
              </a:p>
            </p:txBody>
          </p:sp>
        </mc:Choice>
        <mc:Fallback xmlns="">
          <p:sp>
            <p:nvSpPr>
              <p:cNvPr id="3" name="ZoneTexte 2">
                <a:extLst>
                  <a:ext uri="{FF2B5EF4-FFF2-40B4-BE49-F238E27FC236}">
                    <a16:creationId xmlns:a16="http://schemas.microsoft.com/office/drawing/2014/main" id="{1D05C6DD-82C4-4EFB-BB2F-F247043BCA7D}"/>
                  </a:ext>
                </a:extLst>
              </p:cNvPr>
              <p:cNvSpPr txBox="1">
                <a:spLocks noRot="1" noChangeAspect="1" noMove="1" noResize="1" noEditPoints="1" noAdjustHandles="1" noChangeArrowheads="1" noChangeShapeType="1" noTextEdit="1"/>
              </p:cNvSpPr>
              <p:nvPr/>
            </p:nvSpPr>
            <p:spPr>
              <a:xfrm>
                <a:off x="669561" y="363915"/>
                <a:ext cx="10852878" cy="5016758"/>
              </a:xfrm>
              <a:prstGeom prst="rect">
                <a:avLst/>
              </a:prstGeom>
              <a:blipFill>
                <a:blip r:embed="rId2"/>
                <a:stretch>
                  <a:fillRect l="-1180" t="-1215" r="-1124"/>
                </a:stretch>
              </a:blipFill>
            </p:spPr>
            <p:txBody>
              <a:bodyPr/>
              <a:lstStyle/>
              <a:p>
                <a:r>
                  <a:rPr lang="fr-FR">
                    <a:noFill/>
                  </a:rPr>
                  <a:t> </a:t>
                </a:r>
              </a:p>
            </p:txBody>
          </p:sp>
        </mc:Fallback>
      </mc:AlternateContent>
    </p:spTree>
    <p:extLst>
      <p:ext uri="{BB962C8B-B14F-4D97-AF65-F5344CB8AC3E}">
        <p14:creationId xmlns:p14="http://schemas.microsoft.com/office/powerpoint/2010/main" val="241175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F8C98-63FB-2284-9BAA-C58A479F28E1}"/>
              </a:ext>
            </a:extLst>
          </p:cNvPr>
          <p:cNvSpPr>
            <a:spLocks noGrp="1"/>
          </p:cNvSpPr>
          <p:nvPr>
            <p:ph type="title"/>
          </p:nvPr>
        </p:nvSpPr>
        <p:spPr/>
        <p:txBody>
          <a:bodyPr/>
          <a:lstStyle/>
          <a:p>
            <a:r>
              <a:rPr lang="fr-FR" dirty="0"/>
              <a:t>3 – La géométrie projective et son audace</a:t>
            </a:r>
          </a:p>
        </p:txBody>
      </p:sp>
      <p:sp>
        <p:nvSpPr>
          <p:cNvPr id="3" name="Espace réservé du contenu 2">
            <a:extLst>
              <a:ext uri="{FF2B5EF4-FFF2-40B4-BE49-F238E27FC236}">
                <a16:creationId xmlns:a16="http://schemas.microsoft.com/office/drawing/2014/main" id="{0A048B2D-0F82-4042-B093-5667F5F2FB05}"/>
              </a:ext>
            </a:extLst>
          </p:cNvPr>
          <p:cNvSpPr>
            <a:spLocks noGrp="1"/>
          </p:cNvSpPr>
          <p:nvPr>
            <p:ph idx="1"/>
          </p:nvPr>
        </p:nvSpPr>
        <p:spPr/>
        <p:txBody>
          <a:bodyPr>
            <a:normAutofit fontScale="92500" lnSpcReduction="20000"/>
          </a:bodyPr>
          <a:lstStyle/>
          <a:p>
            <a:r>
              <a:rPr lang="fr-FR" sz="3200" dirty="0">
                <a:solidFill>
                  <a:srgbClr val="202122"/>
                </a:solidFill>
                <a:effectLst/>
                <a:latin typeface="Calibri" panose="020F0502020204030204" pitchFamily="34" charset="0"/>
                <a:ea typeface="Calibri" panose="020F0502020204030204" pitchFamily="34" charset="0"/>
              </a:rPr>
              <a:t>Le mathématicien et architecte </a:t>
            </a:r>
            <a:r>
              <a:rPr lang="fr-FR" sz="3200" dirty="0">
                <a:effectLst/>
                <a:latin typeface="Calibri" panose="020F0502020204030204" pitchFamily="34" charset="0"/>
                <a:ea typeface="Calibri" panose="020F0502020204030204" pitchFamily="34" charset="0"/>
                <a:cs typeface="Calibri" panose="020F0502020204030204" pitchFamily="34" charset="0"/>
              </a:rPr>
              <a:t>Girard Desargues</a:t>
            </a:r>
            <a:r>
              <a:rPr lang="fr-FR" sz="3200" dirty="0">
                <a:solidFill>
                  <a:srgbClr val="202122"/>
                </a:solidFill>
                <a:effectLst/>
                <a:latin typeface="Calibri" panose="020F0502020204030204" pitchFamily="34" charset="0"/>
                <a:ea typeface="Calibri" panose="020F0502020204030204" pitchFamily="34" charset="0"/>
              </a:rPr>
              <a:t> fonde la géométrie projective en 1639. </a:t>
            </a:r>
          </a:p>
          <a:p>
            <a:r>
              <a:rPr lang="fr-FR" sz="3200" dirty="0">
                <a:solidFill>
                  <a:srgbClr val="202122"/>
                </a:solidFill>
                <a:effectLst/>
                <a:latin typeface="Calibri" panose="020F0502020204030204" pitchFamily="34" charset="0"/>
                <a:ea typeface="Calibri" panose="020F0502020204030204" pitchFamily="34" charset="0"/>
              </a:rPr>
              <a:t>Mais on trouve déjà des notions projectives dans les œuvres de </a:t>
            </a:r>
            <a:r>
              <a:rPr lang="fr-FR" sz="3200" dirty="0">
                <a:effectLst/>
                <a:latin typeface="Calibri" panose="020F0502020204030204" pitchFamily="34" charset="0"/>
                <a:ea typeface="Calibri" panose="020F0502020204030204" pitchFamily="34" charset="0"/>
                <a:cs typeface="Calibri" panose="020F0502020204030204" pitchFamily="34" charset="0"/>
              </a:rPr>
              <a:t>Pappus d'Alexandrie</a:t>
            </a:r>
            <a:r>
              <a:rPr lang="fr-FR" sz="3200" dirty="0">
                <a:effectLst/>
                <a:latin typeface="Calibri" panose="020F0502020204030204" pitchFamily="34" charset="0"/>
                <a:ea typeface="Calibri" panose="020F0502020204030204" pitchFamily="34" charset="0"/>
              </a:rPr>
              <a:t> (</a:t>
            </a:r>
            <a:r>
              <a:rPr lang="fr-FR" sz="3200" strike="noStrike" cap="small" dirty="0">
                <a:effectLst/>
                <a:latin typeface="Calibri" panose="020F0502020204030204" pitchFamily="34" charset="0"/>
                <a:ea typeface="Calibri" panose="020F0502020204030204" pitchFamily="34" charset="0"/>
                <a:cs typeface="Calibri" panose="020F0502020204030204" pitchFamily="34" charset="0"/>
              </a:rPr>
              <a:t>iv</a:t>
            </a:r>
            <a:r>
              <a:rPr lang="fr-FR" sz="3200" baseline="30000" dirty="0">
                <a:effectLst/>
                <a:latin typeface="Calibri" panose="020F0502020204030204" pitchFamily="34" charset="0"/>
                <a:ea typeface="Calibri" panose="020F0502020204030204" pitchFamily="34" charset="0"/>
                <a:cs typeface="Calibri" panose="020F0502020204030204" pitchFamily="34" charset="0"/>
              </a:rPr>
              <a:t>e</a:t>
            </a:r>
            <a:r>
              <a:rPr lang="fr-FR" sz="3200" dirty="0">
                <a:effectLst/>
                <a:latin typeface="Calibri" panose="020F0502020204030204" pitchFamily="34" charset="0"/>
                <a:ea typeface="Calibri" panose="020F0502020204030204" pitchFamily="34" charset="0"/>
                <a:cs typeface="Calibri" panose="020F0502020204030204" pitchFamily="34" charset="0"/>
              </a:rPr>
              <a:t> siècle</a:t>
            </a:r>
            <a:r>
              <a:rPr lang="fr-FR" sz="3200" dirty="0">
                <a:effectLst/>
                <a:latin typeface="Calibri" panose="020F0502020204030204" pitchFamily="34" charset="0"/>
                <a:ea typeface="Calibri" panose="020F0502020204030204" pitchFamily="34" charset="0"/>
              </a:rPr>
              <a:t>)</a:t>
            </a:r>
            <a:r>
              <a:rPr lang="fr-FR" sz="3200" dirty="0">
                <a:solidFill>
                  <a:srgbClr val="202122"/>
                </a:solidFill>
                <a:effectLst/>
                <a:latin typeface="Calibri" panose="020F0502020204030204" pitchFamily="34" charset="0"/>
                <a:ea typeface="Calibri" panose="020F0502020204030204" pitchFamily="34" charset="0"/>
              </a:rPr>
              <a:t> qui introduit le </a:t>
            </a:r>
            <a:r>
              <a:rPr lang="fr-FR" sz="3200" dirty="0">
                <a:effectLst/>
                <a:latin typeface="Calibri" panose="020F0502020204030204" pitchFamily="34" charset="0"/>
                <a:ea typeface="Calibri" panose="020F0502020204030204" pitchFamily="34" charset="0"/>
                <a:cs typeface="Calibri" panose="020F0502020204030204" pitchFamily="34" charset="0"/>
              </a:rPr>
              <a:t>rapport anharmonique</a:t>
            </a:r>
            <a:r>
              <a:rPr lang="fr-FR" sz="3200" dirty="0">
                <a:solidFill>
                  <a:srgbClr val="202122"/>
                </a:solidFill>
                <a:effectLst/>
                <a:latin typeface="Calibri" panose="020F0502020204030204" pitchFamily="34" charset="0"/>
                <a:ea typeface="Calibri" panose="020F0502020204030204" pitchFamily="34" charset="0"/>
              </a:rPr>
              <a:t> et fait référence à </a:t>
            </a:r>
            <a:r>
              <a:rPr lang="fr-FR" sz="3200" dirty="0">
                <a:effectLst/>
                <a:latin typeface="Calibri" panose="020F0502020204030204" pitchFamily="34" charset="0"/>
                <a:ea typeface="Calibri" panose="020F0502020204030204" pitchFamily="34" charset="0"/>
                <a:cs typeface="Calibri" panose="020F0502020204030204" pitchFamily="34" charset="0"/>
              </a:rPr>
              <a:t>Apollonius de </a:t>
            </a:r>
            <a:r>
              <a:rPr lang="fr-FR" sz="3200" dirty="0" err="1">
                <a:effectLst/>
                <a:latin typeface="Calibri" panose="020F0502020204030204" pitchFamily="34" charset="0"/>
                <a:ea typeface="Calibri" panose="020F0502020204030204" pitchFamily="34" charset="0"/>
                <a:cs typeface="Calibri" panose="020F0502020204030204" pitchFamily="34" charset="0"/>
              </a:rPr>
              <a:t>Perga</a:t>
            </a:r>
            <a:r>
              <a:rPr lang="fr-FR" sz="3200" dirty="0">
                <a:solidFill>
                  <a:srgbClr val="202122"/>
                </a:solidFill>
                <a:effectLst/>
                <a:latin typeface="Calibri" panose="020F0502020204030204" pitchFamily="34" charset="0"/>
                <a:ea typeface="Calibri" panose="020F0502020204030204" pitchFamily="34" charset="0"/>
              </a:rPr>
              <a:t>. L'œuvre de Desargues a peu de succès de son temps, et est oubliée jusqu’à sa redécouverte par l'éditeur et bibliophile Poudra au milieu du </a:t>
            </a:r>
            <a:r>
              <a:rPr lang="fr-FR" sz="3200" strike="noStrike" cap="small" dirty="0" err="1">
                <a:effectLst/>
                <a:latin typeface="Calibri" panose="020F0502020204030204" pitchFamily="34" charset="0"/>
                <a:ea typeface="Calibri" panose="020F0502020204030204" pitchFamily="34" charset="0"/>
                <a:cs typeface="Calibri" panose="020F0502020204030204" pitchFamily="34" charset="0"/>
              </a:rPr>
              <a:t>xix</a:t>
            </a:r>
            <a:r>
              <a:rPr lang="fr-FR" sz="3200" baseline="30000" dirty="0" err="1">
                <a:effectLst/>
                <a:latin typeface="Calibri" panose="020F0502020204030204" pitchFamily="34" charset="0"/>
                <a:ea typeface="Calibri" panose="020F0502020204030204" pitchFamily="34" charset="0"/>
                <a:cs typeface="Calibri" panose="020F0502020204030204" pitchFamily="34" charset="0"/>
              </a:rPr>
              <a:t>e</a:t>
            </a:r>
            <a:r>
              <a:rPr lang="fr-FR" sz="3200" dirty="0">
                <a:effectLst/>
                <a:latin typeface="Calibri" panose="020F0502020204030204" pitchFamily="34" charset="0"/>
                <a:ea typeface="Calibri" panose="020F0502020204030204" pitchFamily="34" charset="0"/>
                <a:cs typeface="Calibri" panose="020F0502020204030204" pitchFamily="34" charset="0"/>
              </a:rPr>
              <a:t> siècle</a:t>
            </a:r>
            <a:r>
              <a:rPr lang="fr-FR" sz="3200" dirty="0">
                <a:solidFill>
                  <a:srgbClr val="202122"/>
                </a:solidFill>
                <a:effectLst/>
                <a:latin typeface="Calibri" panose="020F0502020204030204" pitchFamily="34" charset="0"/>
                <a:ea typeface="Calibri" panose="020F0502020204030204" pitchFamily="34" charset="0"/>
              </a:rPr>
              <a:t>. </a:t>
            </a:r>
          </a:p>
          <a:p>
            <a:r>
              <a:rPr lang="fr-FR" sz="3200" dirty="0">
                <a:solidFill>
                  <a:srgbClr val="202122"/>
                </a:solidFill>
                <a:effectLst/>
                <a:latin typeface="Calibri" panose="020F0502020204030204" pitchFamily="34" charset="0"/>
                <a:ea typeface="Calibri" panose="020F0502020204030204" pitchFamily="34" charset="0"/>
              </a:rPr>
              <a:t>Desargues en effet postule que deux droites parallèles se rejoignent à l’infini, leur « intersection » se réalise sur la droite de l’infini.</a:t>
            </a:r>
            <a:endParaRPr lang="fr-FR" sz="4400" dirty="0"/>
          </a:p>
        </p:txBody>
      </p:sp>
    </p:spTree>
    <p:extLst>
      <p:ext uri="{BB962C8B-B14F-4D97-AF65-F5344CB8AC3E}">
        <p14:creationId xmlns:p14="http://schemas.microsoft.com/office/powerpoint/2010/main" val="20797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CFC4B69-BCB0-6139-348C-7C39088CE053}"/>
              </a:ext>
            </a:extLst>
          </p:cNvPr>
          <p:cNvSpPr txBox="1"/>
          <p:nvPr/>
        </p:nvSpPr>
        <p:spPr>
          <a:xfrm>
            <a:off x="434716" y="269823"/>
            <a:ext cx="11467474" cy="6047809"/>
          </a:xfrm>
          <a:prstGeom prst="rect">
            <a:avLst/>
          </a:prstGeom>
          <a:noFill/>
        </p:spPr>
        <p:txBody>
          <a:bodyPr wrap="square">
            <a:spAutoFit/>
          </a:bodyPr>
          <a:lstStyle/>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Cependant, l'infini est présent dans de nombreux aspects de notre vie quotidienne.</a:t>
            </a:r>
            <a:br>
              <a:rPr lang="fr-FR" sz="2400" dirty="0">
                <a:solidFill>
                  <a:srgbClr val="374151"/>
                </a:solidFill>
                <a:effectLst/>
                <a:latin typeface="Segoe UI" panose="020B0502040204020203" pitchFamily="34" charset="0"/>
                <a:ea typeface="Times New Roman" panose="02020603050405020304" pitchFamily="18" charset="0"/>
              </a:rPr>
            </a:br>
            <a:r>
              <a:rPr lang="fr-FR" sz="2400" dirty="0">
                <a:solidFill>
                  <a:srgbClr val="374151"/>
                </a:solidFill>
                <a:effectLst/>
                <a:latin typeface="Segoe UI" panose="020B0502040204020203" pitchFamily="34" charset="0"/>
                <a:ea typeface="Times New Roman" panose="02020603050405020304" pitchFamily="18" charset="0"/>
              </a:rPr>
              <a:t>Par exemple, il y a une infinité de nombres entre 0 et 1, tels que 0,1 ; 0,01 ; 0,001 ; et ainsi de suite. Il y a également une infinité de fractions entre deux nombres, comme entre 1 et 2 il y a 1,5 ; 1,25 ; 1,125 ; et ainsi de suite.</a:t>
            </a:r>
            <a:endParaRPr lang="fr-FR" sz="24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L'infini est également présent dans le monde physique. </a:t>
            </a:r>
          </a:p>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Par exemple, la taille de l'univers est considérée comme infinie, bien que nous ne puissions voir qu'une partie de celui-ci en raison de la vitesse de la lumière limitée. De plus, il y a une infinité de points sur une ligne droite, et une infinité de courbes sur une surface plane.</a:t>
            </a:r>
            <a:endParaRPr lang="fr-FR" sz="24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Maintenant, parlons de l'infini en mathématiques. Les mathématiques sont le domaine où l'infini est le plus étudié et compris. Les mathématiciens ont développé de nombreux concepts liés à l'infini, tels que les séries infinies, les limites, les ensembles infinis et les fonctions continues.</a:t>
            </a:r>
            <a:endParaRPr lang="fr-FR"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90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5E589F-99BD-3E87-E3FE-EE7B830601C9}"/>
              </a:ext>
            </a:extLst>
          </p:cNvPr>
          <p:cNvSpPr txBox="1"/>
          <p:nvPr/>
        </p:nvSpPr>
        <p:spPr>
          <a:xfrm>
            <a:off x="554637" y="753496"/>
            <a:ext cx="10837887" cy="4524315"/>
          </a:xfrm>
          <a:prstGeom prst="rect">
            <a:avLst/>
          </a:prstGeom>
          <a:noFill/>
        </p:spPr>
        <p:txBody>
          <a:bodyPr wrap="square">
            <a:spAutoFit/>
          </a:bodyPr>
          <a:lstStyle/>
          <a:p>
            <a:r>
              <a:rPr lang="fr-FR" sz="3200" dirty="0">
                <a:solidFill>
                  <a:srgbClr val="202122"/>
                </a:solidFill>
                <a:effectLst/>
                <a:latin typeface="Calibri" panose="020F0502020204030204" pitchFamily="34" charset="0"/>
                <a:ea typeface="Calibri" panose="020F0502020204030204" pitchFamily="34" charset="0"/>
              </a:rPr>
              <a:t>Comme vous le constatez, c’est une idée transversale qui est partie de la peinture et qui a été reprise en Mathématiques avec des développements assez spectaculaires. </a:t>
            </a:r>
          </a:p>
          <a:p>
            <a:r>
              <a:rPr lang="fr-FR" sz="3200" dirty="0">
                <a:solidFill>
                  <a:srgbClr val="202122"/>
                </a:solidFill>
                <a:effectLst/>
                <a:latin typeface="Calibri" panose="020F0502020204030204" pitchFamily="34" charset="0"/>
                <a:ea typeface="Calibri" panose="020F0502020204030204" pitchFamily="34" charset="0"/>
              </a:rPr>
              <a:t>Par exemple, en géométrie projective complexe, deux cercles distincts du plan se coupent en 4 points, deux sont à distance finie (et peut-être imaginaires) et les deux autres (que l’on appelle les points cycliques) se trouvent sur la droite de l’infini (et sont aussi imaginaires). </a:t>
            </a:r>
          </a:p>
          <a:p>
            <a:r>
              <a:rPr lang="fr-FR" sz="3200" dirty="0">
                <a:solidFill>
                  <a:srgbClr val="202122"/>
                </a:solidFill>
                <a:effectLst/>
                <a:latin typeface="Calibri" panose="020F0502020204030204" pitchFamily="34" charset="0"/>
                <a:ea typeface="Calibri" panose="020F0502020204030204" pitchFamily="34" charset="0"/>
              </a:rPr>
              <a:t>Il faut quand même avoir une bonne vue !</a:t>
            </a:r>
            <a:endParaRPr lang="fr-FR" sz="3200" dirty="0"/>
          </a:p>
        </p:txBody>
      </p:sp>
    </p:spTree>
    <p:extLst>
      <p:ext uri="{BB962C8B-B14F-4D97-AF65-F5344CB8AC3E}">
        <p14:creationId xmlns:p14="http://schemas.microsoft.com/office/powerpoint/2010/main" val="344991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9AD87A-EBED-0AE1-A3FA-E04E6E4DA931}"/>
              </a:ext>
            </a:extLst>
          </p:cNvPr>
          <p:cNvSpPr>
            <a:spLocks noGrp="1"/>
          </p:cNvSpPr>
          <p:nvPr>
            <p:ph type="title"/>
          </p:nvPr>
        </p:nvSpPr>
        <p:spPr/>
        <p:txBody>
          <a:bodyPr>
            <a:normAutofit fontScale="90000"/>
          </a:bodyPr>
          <a:lstStyle/>
          <a:p>
            <a:r>
              <a:rPr lang="fr-FR" sz="49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4 – Comment les mathématiciens ont essayé de tutoyer l’infini par les nombres.</a:t>
            </a:r>
            <a:endParaRPr lang="fr-FR" dirty="0"/>
          </a:p>
        </p:txBody>
      </p:sp>
      <p:sp>
        <p:nvSpPr>
          <p:cNvPr id="3" name="Espace réservé du contenu 2">
            <a:extLst>
              <a:ext uri="{FF2B5EF4-FFF2-40B4-BE49-F238E27FC236}">
                <a16:creationId xmlns:a16="http://schemas.microsoft.com/office/drawing/2014/main" id="{4EC1E3EC-2794-CE9D-F5C5-AB5EAE047702}"/>
              </a:ext>
            </a:extLst>
          </p:cNvPr>
          <p:cNvSpPr>
            <a:spLocks noGrp="1"/>
          </p:cNvSpPr>
          <p:nvPr>
            <p:ph idx="1"/>
          </p:nvPr>
        </p:nvSpPr>
        <p:spPr/>
        <p:txBody>
          <a:bodyPr>
            <a:normAutofit/>
          </a:bodyPr>
          <a:lstStyle/>
          <a:p>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Le terme « gogol » a été inventé par un enfant, le neveu du Dr </a:t>
            </a:r>
            <a:r>
              <a:rPr lang="fr-FR" sz="3200" dirty="0" err="1">
                <a:solidFill>
                  <a:srgbClr val="202122"/>
                </a:solidFill>
                <a:effectLst/>
                <a:latin typeface="Calibri" panose="020F0502020204030204" pitchFamily="34" charset="0"/>
                <a:ea typeface="Calibri" panose="020F0502020204030204" pitchFamily="34" charset="0"/>
                <a:cs typeface="Calibri" panose="020F0502020204030204" pitchFamily="34" charset="0"/>
              </a:rPr>
              <a:t>Kasner</a:t>
            </a:r>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alors âgé de huit ans. </a:t>
            </a:r>
          </a:p>
          <a:p>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On lui avait demandé d'imaginer un nom pour un nombre très grand, par exemple un 1 suivi d'une centaine de zéros. Il était sûr que ce nombre n'était pas infini, et tout aussi certain qu'il n'avait pas de nom propre. Il suggéra le terme « gogol</a:t>
            </a:r>
            <a:r>
              <a:rPr lang="fr-FR" sz="3200" dirty="0">
                <a:effectLst/>
                <a:latin typeface="Calibri" panose="020F0502020204030204" pitchFamily="34" charset="0"/>
                <a:ea typeface="Calibri" panose="020F0502020204030204" pitchFamily="34" charset="0"/>
                <a:cs typeface="Times New Roman" panose="02020603050405020304" pitchFamily="18" charset="0"/>
              </a:rPr>
              <a:t> » et dans la foulée en proposa un autre pour un nombre encore plus grand : le « gogolplex ».</a:t>
            </a:r>
          </a:p>
          <a:p>
            <a:endParaRPr lang="fr-FR" sz="3200" dirty="0"/>
          </a:p>
        </p:txBody>
      </p:sp>
    </p:spTree>
    <p:extLst>
      <p:ext uri="{BB962C8B-B14F-4D97-AF65-F5344CB8AC3E}">
        <p14:creationId xmlns:p14="http://schemas.microsoft.com/office/powerpoint/2010/main" val="38763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145799-A8DB-4AC1-F749-A217586F14BF}"/>
              </a:ext>
            </a:extLst>
          </p:cNvPr>
          <p:cNvSpPr txBox="1"/>
          <p:nvPr/>
        </p:nvSpPr>
        <p:spPr>
          <a:xfrm>
            <a:off x="584616" y="387014"/>
            <a:ext cx="10583055" cy="4489691"/>
          </a:xfrm>
          <a:prstGeom prst="rect">
            <a:avLst/>
          </a:prstGeom>
          <a:noFill/>
        </p:spPr>
        <p:txBody>
          <a:bodyPr wrap="square">
            <a:spAutoFit/>
          </a:bodyPr>
          <a:lstStyle/>
          <a:p>
            <a:pPr>
              <a:lnSpc>
                <a:spcPct val="107000"/>
              </a:lnSpc>
              <a:spcAft>
                <a:spcPts val="800"/>
              </a:spcAft>
            </a:pPr>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Alors qu’est-ce qu’un gogol : avec la notation sous forme de puissance, il vaut 10</a:t>
            </a:r>
            <a:r>
              <a:rPr lang="fr-FR" sz="3200" baseline="30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100</a:t>
            </a:r>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ce qui s’écrit</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3200" b="1"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10 000 000 000 000 000 000 000 000 000 000 000 000 000 000 000 000 000 000 000 000 000 000 000 000 000 000 000 000 000 000 000 000 000</a:t>
            </a:r>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Le gogolplex lui vaut 10</a:t>
            </a:r>
            <a:r>
              <a:rPr lang="fr-FR" sz="3200" baseline="300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gogol</a:t>
            </a:r>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c’est-à-dire un 1 suivi d’un gogol de zéros, impossible à écrire </a:t>
            </a:r>
            <a:r>
              <a:rPr lang="fr-FR" sz="3200" dirty="0">
                <a:solidFill>
                  <a:srgbClr val="202122"/>
                </a:solidFill>
                <a:effectLst/>
                <a:latin typeface="Calibri" panose="020F0502020204030204" pitchFamily="34" charset="0"/>
                <a:ea typeface="Calibri" panose="020F0502020204030204" pitchFamily="34" charset="0"/>
              </a:rPr>
              <a:t>autrement que sous forme exponentielle  </a:t>
            </a:r>
            <a:r>
              <a:rPr lang="fr-FR" sz="32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tellement ce nombre est grand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351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C618C3BF-D9C8-0BD6-4F6F-9237965E2463}"/>
                  </a:ext>
                </a:extLst>
              </p:cNvPr>
              <p:cNvSpPr txBox="1"/>
              <p:nvPr/>
            </p:nvSpPr>
            <p:spPr>
              <a:xfrm>
                <a:off x="512164" y="197955"/>
                <a:ext cx="11167672" cy="5158400"/>
              </a:xfrm>
              <a:prstGeom prst="rect">
                <a:avLst/>
              </a:prstGeom>
              <a:noFill/>
            </p:spPr>
            <p:txBody>
              <a:bodyPr wrap="square">
                <a:spAutoFit/>
              </a:bodyPr>
              <a:lstStyle/>
              <a:p>
                <a:pPr>
                  <a:lnSpc>
                    <a:spcPct val="107000"/>
                  </a:lnSpc>
                  <a:spcAft>
                    <a:spcPts val="800"/>
                  </a:spcAft>
                </a:pPr>
                <a:r>
                  <a:rPr lang="fr-FR" sz="2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Ce nom évoque peut-être quelque chose à ceux qui font des recherches sur l’Internet et vous avez raison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800" strike="noStrike" dirty="0">
                    <a:effectLst/>
                    <a:latin typeface="Calibri" panose="020F0502020204030204" pitchFamily="34" charset="0"/>
                    <a:ea typeface="Calibri" panose="020F0502020204030204" pitchFamily="34" charset="0"/>
                    <a:cs typeface="Calibri" panose="020F0502020204030204" pitchFamily="34" charset="0"/>
                  </a:rPr>
                  <a:t>Sergey Brin</a:t>
                </a:r>
                <a:r>
                  <a:rPr lang="fr-FR" sz="2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et </a:t>
                </a:r>
                <a:r>
                  <a:rPr lang="fr-FR" sz="2800" u="none" strike="noStrike" dirty="0">
                    <a:effectLst/>
                    <a:latin typeface="Calibri" panose="020F0502020204030204" pitchFamily="34" charset="0"/>
                    <a:ea typeface="Calibri" panose="020F0502020204030204" pitchFamily="34" charset="0"/>
                    <a:cs typeface="Calibri" panose="020F0502020204030204" pitchFamily="34" charset="0"/>
                  </a:rPr>
                  <a:t>Larry Page</a:t>
                </a:r>
                <a:r>
                  <a:rPr lang="fr-FR" sz="2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ont choisi ce nom pour symboliser sa mission : organiser l'immense volume d'informations disponibles sur le </a:t>
                </a:r>
                <a:r>
                  <a:rPr lang="fr-FR" sz="2800" u="none" strike="noStrike" dirty="0">
                    <a:effectLst/>
                    <a:latin typeface="Calibri" panose="020F0502020204030204" pitchFamily="34" charset="0"/>
                    <a:ea typeface="Calibri" panose="020F0502020204030204" pitchFamily="34" charset="0"/>
                    <a:cs typeface="Calibri" panose="020F0502020204030204" pitchFamily="34" charset="0"/>
                  </a:rPr>
                  <a:t>Web</a:t>
                </a:r>
                <a:r>
                  <a:rPr lang="fr-FR" sz="2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fr-FR" sz="2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On dit que l’orthographe aurait été modifiée suite à une erreur, d’autres disent que le terme gogol était déjà pris mais si on y regarde de plus près on peut écrire Google de la manière suivante :</a:t>
                </a:r>
                <a:r>
                  <a:rPr lang="fr-FR" sz="2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14:m>
                  <m:oMathPara xmlns:m="http://schemas.openxmlformats.org/officeDocument/2006/math">
                    <m:oMathParaPr>
                      <m:jc m:val="centerGroup"/>
                    </m:oMathParaPr>
                    <m:oMath xmlns:m="http://schemas.openxmlformats.org/officeDocument/2006/math">
                      <m:r>
                        <m:rPr>
                          <m:sty m:val="p"/>
                        </m:rPr>
                        <a:rPr lang="fr-FR" sz="6000">
                          <a:solidFill>
                            <a:srgbClr val="202122"/>
                          </a:solidFill>
                          <a:effectLst/>
                          <a:latin typeface="Cambria Math" panose="02040503050406030204" pitchFamily="18" charset="0"/>
                          <a:ea typeface="Calibri" panose="020F0502020204030204" pitchFamily="34" charset="0"/>
                          <a:cs typeface="Calibri" panose="020F0502020204030204" pitchFamily="34" charset="0"/>
                        </a:rPr>
                        <m:t>G</m:t>
                      </m:r>
                      <m:r>
                        <a:rPr lang="fr-FR" sz="6000" i="1">
                          <a:solidFill>
                            <a:srgbClr val="202122"/>
                          </a:solidFill>
                          <a:effectLst/>
                          <a:latin typeface="Cambria Math" panose="02040503050406030204" pitchFamily="18" charset="0"/>
                          <a:ea typeface="Calibri" panose="020F0502020204030204" pitchFamily="34" charset="0"/>
                          <a:cs typeface="Calibri" panose="020F0502020204030204" pitchFamily="34" charset="0"/>
                        </a:rPr>
                        <m:t>∞</m:t>
                      </m:r>
                      <m:r>
                        <m:rPr>
                          <m:sty m:val="p"/>
                        </m:rPr>
                        <a:rPr lang="fr-FR" sz="6000">
                          <a:solidFill>
                            <a:srgbClr val="202122"/>
                          </a:solidFill>
                          <a:effectLst/>
                          <a:latin typeface="Cambria Math" panose="02040503050406030204" pitchFamily="18" charset="0"/>
                          <a:ea typeface="Calibri" panose="020F0502020204030204" pitchFamily="34" charset="0"/>
                          <a:cs typeface="Calibri" panose="020F0502020204030204" pitchFamily="34" charset="0"/>
                        </a:rPr>
                        <m:t>gle</m:t>
                      </m:r>
                    </m:oMath>
                  </m:oMathPara>
                </a14:m>
                <a:endParaRPr lang="fr-FR"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800" dirty="0">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Et là, on se dit que l’infini est bien dans le nom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ZoneTexte 2">
                <a:extLst>
                  <a:ext uri="{FF2B5EF4-FFF2-40B4-BE49-F238E27FC236}">
                    <a16:creationId xmlns:a16="http://schemas.microsoft.com/office/drawing/2014/main" id="{C618C3BF-D9C8-0BD6-4F6F-9237965E2463}"/>
                  </a:ext>
                </a:extLst>
              </p:cNvPr>
              <p:cNvSpPr txBox="1">
                <a:spLocks noRot="1" noChangeAspect="1" noMove="1" noResize="1" noEditPoints="1" noAdjustHandles="1" noChangeArrowheads="1" noChangeShapeType="1" noTextEdit="1"/>
              </p:cNvSpPr>
              <p:nvPr/>
            </p:nvSpPr>
            <p:spPr>
              <a:xfrm>
                <a:off x="512164" y="197955"/>
                <a:ext cx="11167672" cy="5158400"/>
              </a:xfrm>
              <a:prstGeom prst="rect">
                <a:avLst/>
              </a:prstGeom>
              <a:blipFill>
                <a:blip r:embed="rId2"/>
                <a:stretch>
                  <a:fillRect l="-1092" t="-945" r="-1583" b="-2361"/>
                </a:stretch>
              </a:blipFill>
            </p:spPr>
            <p:txBody>
              <a:bodyPr/>
              <a:lstStyle/>
              <a:p>
                <a:r>
                  <a:rPr lang="fr-FR">
                    <a:noFill/>
                  </a:rPr>
                  <a:t> </a:t>
                </a:r>
              </a:p>
            </p:txBody>
          </p:sp>
        </mc:Fallback>
      </mc:AlternateContent>
    </p:spTree>
    <p:extLst>
      <p:ext uri="{BB962C8B-B14F-4D97-AF65-F5344CB8AC3E}">
        <p14:creationId xmlns:p14="http://schemas.microsoft.com/office/powerpoint/2010/main" val="12991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out)">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557235-7259-E25A-218D-1D7CCE2FF777}"/>
              </a:ext>
            </a:extLst>
          </p:cNvPr>
          <p:cNvSpPr>
            <a:spLocks noGrp="1"/>
          </p:cNvSpPr>
          <p:nvPr>
            <p:ph type="title"/>
          </p:nvPr>
        </p:nvSpPr>
        <p:spPr/>
        <p:txBody>
          <a:bodyPr/>
          <a:lstStyle/>
          <a:p>
            <a:r>
              <a:rPr lang="fr-FR" dirty="0"/>
              <a:t>III - L’infini en Physique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EA2A7C9C-3727-0B97-CC06-B960BCF99162}"/>
                  </a:ext>
                </a:extLst>
              </p:cNvPr>
              <p:cNvSpPr>
                <a:spLocks noGrp="1"/>
              </p:cNvSpPr>
              <p:nvPr>
                <p:ph idx="1"/>
              </p:nvPr>
            </p:nvSpPr>
            <p:spPr/>
            <p:txBody>
              <a:bodyPr>
                <a:normAutofit fontScale="92500" lnSpcReduction="20000"/>
              </a:bodyPr>
              <a:lstStyle/>
              <a:p>
                <a:pPr algn="just">
                  <a:lnSpc>
                    <a:spcPct val="107000"/>
                  </a:lnSpc>
                  <a:spcAft>
                    <a:spcPts val="800"/>
                  </a:spcAft>
                </a:pPr>
                <a:r>
                  <a:rPr lang="fr-F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physiciens sont indifférents à ces querelles de mathématiciens. </a:t>
                </a:r>
              </a:p>
              <a:p>
                <a:pPr algn="just">
                  <a:lnSpc>
                    <a:spcPct val="107000"/>
                  </a:lnSpc>
                  <a:spcAft>
                    <a:spcPts val="800"/>
                  </a:spcAft>
                </a:pPr>
                <a:r>
                  <a:rPr lang="fr-F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Ils utilisent sans se poser de questions existentielles les outils fournis par leurs collègues matheux. </a:t>
                </a:r>
              </a:p>
              <a:p>
                <a:pPr algn="just">
                  <a:lnSpc>
                    <a:spcPct val="107000"/>
                  </a:lnSpc>
                  <a:spcAft>
                    <a:spcPts val="800"/>
                  </a:spcAft>
                </a:pPr>
                <a:r>
                  <a:rPr lang="fr-F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Je parle notamment du calcul différentiel qui est utilisé de manière très prosaïque depuis des centaines d’années.</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 fait, non, ils ne vont pas s’en tirer à si bon compte, là encore ils sont confrontés aux infinis </a:t>
                </a:r>
                <a14:m>
                  <m:oMath xmlns:m="http://schemas.openxmlformats.org/officeDocument/2006/math">
                    <m:sSub>
                      <m:sSubPr>
                        <m:ctrlPr>
                          <a:rPr lang="fr-FR" sz="3200" i="1">
                            <a:solidFill>
                              <a:srgbClr val="222222"/>
                            </a:solidFill>
                            <a:effectLst/>
                            <a:latin typeface="Cambria Math" panose="02040503050406030204" pitchFamily="18" charset="0"/>
                            <a:cs typeface="Calibri" panose="020F0502020204030204" pitchFamily="34" charset="0"/>
                          </a:rPr>
                        </m:ctrlPr>
                      </m:sSubPr>
                      <m:e>
                        <m:r>
                          <a:rPr lang="fr-FR" sz="3200">
                            <a:solidFill>
                              <a:srgbClr val="222222"/>
                            </a:solidFill>
                            <a:effectLst/>
                            <a:latin typeface="Cambria Math" panose="02040503050406030204" pitchFamily="18" charset="0"/>
                            <a:ea typeface="Calibri" panose="020F0502020204030204" pitchFamily="34" charset="0"/>
                            <a:cs typeface="Calibri" panose="020F0502020204030204" pitchFamily="34" charset="0"/>
                          </a:rPr>
                          <m:t>ℵ</m:t>
                        </m:r>
                      </m:e>
                      <m:sub>
                        <m:r>
                          <a:rPr lang="fr-FR" sz="32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0</m:t>
                        </m:r>
                      </m:sub>
                    </m:sSub>
                  </m:oMath>
                </a14:m>
                <a:r>
                  <a:rPr lang="fr-FR" sz="32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et </a:t>
                </a:r>
                <a14:m>
                  <m:oMath xmlns:m="http://schemas.openxmlformats.org/officeDocument/2006/math">
                    <m:sSub>
                      <m:sSubPr>
                        <m:ctrlPr>
                          <a:rPr lang="fr-FR" sz="3200" i="1">
                            <a:solidFill>
                              <a:srgbClr val="222222"/>
                            </a:solidFill>
                            <a:effectLst/>
                            <a:latin typeface="Cambria Math" panose="02040503050406030204" pitchFamily="18" charset="0"/>
                            <a:cs typeface="Calibri" panose="020F0502020204030204" pitchFamily="34" charset="0"/>
                          </a:rPr>
                        </m:ctrlPr>
                      </m:sSubPr>
                      <m:e>
                        <m:r>
                          <a:rPr lang="fr-FR" sz="3200">
                            <a:solidFill>
                              <a:srgbClr val="222222"/>
                            </a:solidFill>
                            <a:effectLst/>
                            <a:latin typeface="Cambria Math" panose="02040503050406030204" pitchFamily="18" charset="0"/>
                            <a:ea typeface="Calibri" panose="020F0502020204030204" pitchFamily="34" charset="0"/>
                            <a:cs typeface="Calibri" panose="020F0502020204030204" pitchFamily="34" charset="0"/>
                          </a:rPr>
                          <m:t>ℵ</m:t>
                        </m:r>
                      </m:e>
                      <m:sub>
                        <m:r>
                          <a:rPr lang="fr-FR" sz="32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1</m:t>
                        </m:r>
                      </m:sub>
                    </m:sSub>
                  </m:oMath>
                </a14:m>
                <a:r>
                  <a:rPr lang="fr-FR" sz="32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Mais comment est-ce possible ?</a:t>
                </a:r>
                <a:endParaRPr lang="fr-FR" sz="4400" dirty="0"/>
              </a:p>
            </p:txBody>
          </p:sp>
        </mc:Choice>
        <mc:Fallback xmlns="">
          <p:sp>
            <p:nvSpPr>
              <p:cNvPr id="3" name="Espace réservé du contenu 2">
                <a:extLst>
                  <a:ext uri="{FF2B5EF4-FFF2-40B4-BE49-F238E27FC236}">
                    <a16:creationId xmlns:a16="http://schemas.microsoft.com/office/drawing/2014/main" id="{EA2A7C9C-3727-0B97-CC06-B960BCF99162}"/>
                  </a:ext>
                </a:extLst>
              </p:cNvPr>
              <p:cNvSpPr>
                <a:spLocks noGrp="1" noRot="1" noChangeAspect="1" noMove="1" noResize="1" noEditPoints="1" noAdjustHandles="1" noChangeArrowheads="1" noChangeShapeType="1" noTextEdit="1"/>
              </p:cNvSpPr>
              <p:nvPr>
                <p:ph idx="1"/>
              </p:nvPr>
            </p:nvSpPr>
            <p:spPr>
              <a:blipFill>
                <a:blip r:embed="rId2"/>
                <a:stretch>
                  <a:fillRect l="-1217" t="-3081" r="-1333"/>
                </a:stretch>
              </a:blipFill>
            </p:spPr>
            <p:txBody>
              <a:bodyPr/>
              <a:lstStyle/>
              <a:p>
                <a:r>
                  <a:rPr lang="fr-FR">
                    <a:noFill/>
                  </a:rPr>
                  <a:t> </a:t>
                </a:r>
              </a:p>
            </p:txBody>
          </p:sp>
        </mc:Fallback>
      </mc:AlternateContent>
    </p:spTree>
    <p:extLst>
      <p:ext uri="{BB962C8B-B14F-4D97-AF65-F5344CB8AC3E}">
        <p14:creationId xmlns:p14="http://schemas.microsoft.com/office/powerpoint/2010/main" val="38591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47745-7E0D-F65F-BE64-48CBC5049EF5}"/>
              </a:ext>
            </a:extLst>
          </p:cNvPr>
          <p:cNvSpPr>
            <a:spLocks noGrp="1"/>
          </p:cNvSpPr>
          <p:nvPr>
            <p:ph type="title"/>
          </p:nvPr>
        </p:nvSpPr>
        <p:spPr/>
        <p:txBody>
          <a:bodyPr/>
          <a:lstStyle/>
          <a:p>
            <a:r>
              <a:rPr lang="fr-FR" dirty="0"/>
              <a:t>1 – Continu ou discontinu ?</a:t>
            </a:r>
          </a:p>
        </p:txBody>
      </p:sp>
      <p:sp>
        <p:nvSpPr>
          <p:cNvPr id="3" name="Espace réservé du contenu 2">
            <a:extLst>
              <a:ext uri="{FF2B5EF4-FFF2-40B4-BE49-F238E27FC236}">
                <a16:creationId xmlns:a16="http://schemas.microsoft.com/office/drawing/2014/main" id="{D563E0F4-ABEF-7B29-AF8B-9F5D7F6C83FB}"/>
              </a:ext>
            </a:extLst>
          </p:cNvPr>
          <p:cNvSpPr>
            <a:spLocks noGrp="1"/>
          </p:cNvSpPr>
          <p:nvPr>
            <p:ph idx="1"/>
          </p:nvPr>
        </p:nvSpPr>
        <p:spPr/>
        <p:txBody>
          <a:bodyPr>
            <a:normAutofit fontScale="92500" lnSpcReduction="10000"/>
          </a:bodyPr>
          <a:lstStyle/>
          <a:p>
            <a:pPr algn="just">
              <a:lnSpc>
                <a:spcPct val="107000"/>
              </a:lnSpc>
              <a:spcAft>
                <a:spcPts val="800"/>
              </a:spcAft>
            </a:pPr>
            <a:r>
              <a:rPr lang="fr-FR"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Tout est une question qui rejoint la Philosophie : </a:t>
            </a:r>
            <a:r>
              <a:rPr lang="fr-FR" b="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l’Univers est-il continu ou discontinu ?</a:t>
            </a:r>
            <a:r>
              <a:rPr lang="fr-FR"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On rejoint ici les anciens grecs qui se posaient la question : peut-on diviser la matière à l’infini ? </a:t>
            </a:r>
          </a:p>
          <a:p>
            <a:pPr algn="just">
              <a:lnSpc>
                <a:spcPct val="107000"/>
              </a:lnSpc>
              <a:spcAft>
                <a:spcPts val="800"/>
              </a:spcAft>
            </a:pPr>
            <a:r>
              <a:rPr lang="fr-FR"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Mais on va encore plus loin ! Peut-on diviser l’espace, le temps autant qu’on le souhaite ? Lorsqu’on se déplace, est-ce que notre cheminement se fait par saut (même très </a:t>
            </a:r>
            <a:r>
              <a:rPr lang="fr-FR" dirty="0" err="1">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très</a:t>
            </a:r>
            <a:r>
              <a:rPr lang="fr-FR"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petits, je ne parle pas d’infiniments petits…) ou au contraire, de manière continue sans sauts ? </a:t>
            </a:r>
          </a:p>
          <a:p>
            <a:pPr algn="just">
              <a:lnSpc>
                <a:spcPct val="107000"/>
              </a:lnSpc>
              <a:spcAft>
                <a:spcPts val="800"/>
              </a:spcAft>
            </a:pPr>
            <a:r>
              <a:rPr lang="fr-FR"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J’espère que cela ne vous préoccupe pas trop et que vous continuerez à vous déplacer…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4000" dirty="0"/>
          </a:p>
        </p:txBody>
      </p:sp>
    </p:spTree>
    <p:extLst>
      <p:ext uri="{BB962C8B-B14F-4D97-AF65-F5344CB8AC3E}">
        <p14:creationId xmlns:p14="http://schemas.microsoft.com/office/powerpoint/2010/main" val="185530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out)">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E2275E03-6BD5-BE61-4CB7-513B8233F674}"/>
                  </a:ext>
                </a:extLst>
              </p:cNvPr>
              <p:cNvSpPr txBox="1"/>
              <p:nvPr/>
            </p:nvSpPr>
            <p:spPr>
              <a:xfrm>
                <a:off x="392243" y="538769"/>
                <a:ext cx="11407514" cy="3539430"/>
              </a:xfrm>
              <a:prstGeom prst="rect">
                <a:avLst/>
              </a:prstGeom>
              <a:noFill/>
            </p:spPr>
            <p:txBody>
              <a:bodyPr wrap="square">
                <a:spAutoFit/>
              </a:bodyPr>
              <a:lstStyle/>
              <a:p>
                <a:r>
                  <a:rPr lang="fr-FR" sz="32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On </a:t>
                </a:r>
                <a:r>
                  <a:rPr lang="fr-FR" sz="3200" dirty="0">
                    <a:solidFill>
                      <a:srgbClr val="222222"/>
                    </a:solidFill>
                    <a:latin typeface="Calibri" panose="020F0502020204030204" pitchFamily="34" charset="0"/>
                    <a:ea typeface="Times New Roman" panose="02020603050405020304" pitchFamily="18" charset="0"/>
                    <a:cs typeface="Times New Roman" panose="02020603050405020304" pitchFamily="18" charset="0"/>
                  </a:rPr>
                  <a:t>a effectivement </a:t>
                </a:r>
                <a:r>
                  <a:rPr lang="fr-FR" sz="32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rejoint une idée déjà développée par </a:t>
                </a:r>
                <a:r>
                  <a:rPr lang="fr-FR" sz="3200" dirty="0" err="1">
                    <a:effectLst/>
                    <a:latin typeface="Calibri" panose="020F0502020204030204" pitchFamily="34" charset="0"/>
                    <a:ea typeface="Calibri" panose="020F0502020204030204" pitchFamily="34" charset="0"/>
                    <a:cs typeface="Times New Roman" panose="02020603050405020304" pitchFamily="18" charset="0"/>
                  </a:rPr>
                  <a:t>Leucipe</a:t>
                </a:r>
                <a:r>
                  <a:rPr lang="fr-FR" sz="3200" dirty="0">
                    <a:effectLst/>
                    <a:latin typeface="Calibri" panose="020F0502020204030204" pitchFamily="34" charset="0"/>
                    <a:ea typeface="Calibri" panose="020F0502020204030204" pitchFamily="34" charset="0"/>
                    <a:cs typeface="Times New Roman" panose="02020603050405020304" pitchFamily="18" charset="0"/>
                  </a:rPr>
                  <a:t> et son disciple Démocrite dans la Grèce antique.</a:t>
                </a:r>
              </a:p>
              <a:p>
                <a:r>
                  <a:rPr lang="fr-FR" sz="3200" dirty="0">
                    <a:latin typeface="Calibri" panose="020F0502020204030204" pitchFamily="34" charset="0"/>
                    <a:cs typeface="Times New Roman" panose="02020603050405020304" pitchFamily="18" charset="0"/>
                  </a:rPr>
                  <a:t>Si l’univers est discontinu et infini, son infini est </a:t>
                </a:r>
                <a14:m>
                  <m:oMath xmlns:m="http://schemas.openxmlformats.org/officeDocument/2006/math">
                    <m:sSub>
                      <m:sSubPr>
                        <m:ctrlPr>
                          <a:rPr lang="fr-FR" sz="3200" i="1" smtClean="0">
                            <a:solidFill>
                              <a:srgbClr val="222222"/>
                            </a:solidFill>
                            <a:effectLst/>
                            <a:latin typeface="Cambria Math" panose="02040503050406030204" pitchFamily="18" charset="0"/>
                            <a:cs typeface="Calibri" panose="020F0502020204030204" pitchFamily="34" charset="0"/>
                          </a:rPr>
                        </m:ctrlPr>
                      </m:sSubPr>
                      <m:e>
                        <m:r>
                          <a:rPr lang="fr-FR" sz="3200">
                            <a:solidFill>
                              <a:srgbClr val="222222"/>
                            </a:solidFill>
                            <a:effectLst/>
                            <a:latin typeface="Cambria Math" panose="02040503050406030204" pitchFamily="18" charset="0"/>
                            <a:ea typeface="Calibri" panose="020F0502020204030204" pitchFamily="34" charset="0"/>
                            <a:cs typeface="Calibri" panose="020F0502020204030204" pitchFamily="34" charset="0"/>
                          </a:rPr>
                          <m:t>ℵ</m:t>
                        </m:r>
                      </m:e>
                      <m:sub>
                        <m:r>
                          <a:rPr lang="fr-FR" sz="32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0</m:t>
                        </m:r>
                      </m:sub>
                    </m:sSub>
                  </m:oMath>
                </a14:m>
                <a:r>
                  <a:rPr lang="fr-FR" sz="3200" dirty="0"/>
                  <a:t>, il est dénombrable.</a:t>
                </a:r>
              </a:p>
              <a:p>
                <a:r>
                  <a:rPr lang="fr-FR" sz="3200" dirty="0"/>
                  <a:t>Si l’univers est continu sans pour cela être infini, son infini est </a:t>
                </a:r>
                <a14:m>
                  <m:oMath xmlns:m="http://schemas.openxmlformats.org/officeDocument/2006/math">
                    <m:sSub>
                      <m:sSubPr>
                        <m:ctrlPr>
                          <a:rPr lang="fr-FR" sz="3200" i="1" smtClean="0">
                            <a:solidFill>
                              <a:srgbClr val="222222"/>
                            </a:solidFill>
                            <a:effectLst/>
                            <a:latin typeface="Cambria Math" panose="02040503050406030204" pitchFamily="18" charset="0"/>
                            <a:cs typeface="Calibri" panose="020F0502020204030204" pitchFamily="34" charset="0"/>
                          </a:rPr>
                        </m:ctrlPr>
                      </m:sSubPr>
                      <m:e>
                        <m:r>
                          <a:rPr lang="fr-FR" sz="3200">
                            <a:solidFill>
                              <a:srgbClr val="222222"/>
                            </a:solidFill>
                            <a:effectLst/>
                            <a:latin typeface="Cambria Math" panose="02040503050406030204" pitchFamily="18" charset="0"/>
                            <a:ea typeface="Calibri" panose="020F0502020204030204" pitchFamily="34" charset="0"/>
                            <a:cs typeface="Calibri" panose="020F0502020204030204" pitchFamily="34" charset="0"/>
                          </a:rPr>
                          <m:t>ℵ</m:t>
                        </m:r>
                      </m:e>
                      <m:sub>
                        <m:r>
                          <a:rPr lang="fr-FR" sz="3200" b="0" i="1" smtClean="0">
                            <a:solidFill>
                              <a:srgbClr val="222222"/>
                            </a:solidFill>
                            <a:effectLst/>
                            <a:latin typeface="Cambria Math" panose="02040503050406030204" pitchFamily="18" charset="0"/>
                            <a:ea typeface="Calibri" panose="020F0502020204030204" pitchFamily="34" charset="0"/>
                            <a:cs typeface="Calibri" panose="020F0502020204030204" pitchFamily="34" charset="0"/>
                          </a:rPr>
                          <m:t>1</m:t>
                        </m:r>
                      </m:sub>
                    </m:sSub>
                  </m:oMath>
                </a14:m>
                <a:r>
                  <a:rPr lang="fr-FR" sz="3200" b="0" dirty="0">
                    <a:solidFill>
                      <a:srgbClr val="222222"/>
                    </a:solidFill>
                    <a:effectLst/>
                    <a:ea typeface="Calibri" panose="020F0502020204030204" pitchFamily="34" charset="0"/>
                    <a:cs typeface="Calibri" panose="020F0502020204030204" pitchFamily="34" charset="0"/>
                  </a:rPr>
                  <a:t>. On dit alors qu’il a la puissance du continu.</a:t>
                </a:r>
              </a:p>
              <a:p>
                <a:r>
                  <a:rPr lang="fr-FR" sz="3200" dirty="0"/>
                  <a:t>Mais on n’a pas la réponse à ces questions…</a:t>
                </a:r>
              </a:p>
            </p:txBody>
          </p:sp>
        </mc:Choice>
        <mc:Fallback xmlns="">
          <p:sp>
            <p:nvSpPr>
              <p:cNvPr id="3" name="ZoneTexte 2">
                <a:extLst>
                  <a:ext uri="{FF2B5EF4-FFF2-40B4-BE49-F238E27FC236}">
                    <a16:creationId xmlns:a16="http://schemas.microsoft.com/office/drawing/2014/main" id="{E2275E03-6BD5-BE61-4CB7-513B8233F674}"/>
                  </a:ext>
                </a:extLst>
              </p:cNvPr>
              <p:cNvSpPr txBox="1">
                <a:spLocks noRot="1" noChangeAspect="1" noMove="1" noResize="1" noEditPoints="1" noAdjustHandles="1" noChangeArrowheads="1" noChangeShapeType="1" noTextEdit="1"/>
              </p:cNvSpPr>
              <p:nvPr/>
            </p:nvSpPr>
            <p:spPr>
              <a:xfrm>
                <a:off x="392243" y="538769"/>
                <a:ext cx="11407514" cy="3539430"/>
              </a:xfrm>
              <a:prstGeom prst="rect">
                <a:avLst/>
              </a:prstGeom>
              <a:blipFill>
                <a:blip r:embed="rId2"/>
                <a:stretch>
                  <a:fillRect l="-1335" t="-2238" r="-1229" b="-4647"/>
                </a:stretch>
              </a:blipFill>
            </p:spPr>
            <p:txBody>
              <a:bodyPr/>
              <a:lstStyle/>
              <a:p>
                <a:r>
                  <a:rPr lang="fr-FR">
                    <a:noFill/>
                  </a:rPr>
                  <a:t> </a:t>
                </a:r>
              </a:p>
            </p:txBody>
          </p:sp>
        </mc:Fallback>
      </mc:AlternateContent>
    </p:spTree>
    <p:extLst>
      <p:ext uri="{BB962C8B-B14F-4D97-AF65-F5344CB8AC3E}">
        <p14:creationId xmlns:p14="http://schemas.microsoft.com/office/powerpoint/2010/main" val="34695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834AFB-E649-F8EF-2AF4-9CD9B8552133}"/>
              </a:ext>
            </a:extLst>
          </p:cNvPr>
          <p:cNvSpPr>
            <a:spLocks noGrp="1"/>
          </p:cNvSpPr>
          <p:nvPr>
            <p:ph type="title"/>
          </p:nvPr>
        </p:nvSpPr>
        <p:spPr>
          <a:xfrm>
            <a:off x="838200" y="365126"/>
            <a:ext cx="10515600" cy="1043950"/>
          </a:xfrm>
        </p:spPr>
        <p:txBody>
          <a:bodyPr/>
          <a:lstStyle/>
          <a:p>
            <a:r>
              <a:rPr lang="fr-FR" dirty="0"/>
              <a:t>2 – Le ciel étoilé</a:t>
            </a:r>
          </a:p>
        </p:txBody>
      </p:sp>
      <p:sp>
        <p:nvSpPr>
          <p:cNvPr id="3" name="Espace réservé du contenu 2">
            <a:extLst>
              <a:ext uri="{FF2B5EF4-FFF2-40B4-BE49-F238E27FC236}">
                <a16:creationId xmlns:a16="http://schemas.microsoft.com/office/drawing/2014/main" id="{0771560F-2EEE-4C5B-EEBC-78F9AC09B4B8}"/>
              </a:ext>
            </a:extLst>
          </p:cNvPr>
          <p:cNvSpPr>
            <a:spLocks noGrp="1"/>
          </p:cNvSpPr>
          <p:nvPr>
            <p:ph idx="1"/>
          </p:nvPr>
        </p:nvSpPr>
        <p:spPr>
          <a:xfrm>
            <a:off x="838200" y="1409076"/>
            <a:ext cx="10515600" cy="5083798"/>
          </a:xfrm>
        </p:spPr>
        <p:txBody>
          <a:bodyPr>
            <a:normAutofit fontScale="92500" lnSpcReduction="20000"/>
          </a:bodyPr>
          <a:lstStyle/>
          <a:p>
            <a:pPr>
              <a:lnSpc>
                <a:spcPct val="107000"/>
              </a:lnSpc>
              <a:spcAft>
                <a:spcPts val="800"/>
              </a:spcAft>
            </a:pPr>
            <a:r>
              <a:rPr lang="fr-FR" dirty="0">
                <a:effectLst/>
                <a:latin typeface="Calibri" panose="020F0502020204030204" pitchFamily="34" charset="0"/>
                <a:ea typeface="Calibri" panose="020F0502020204030204" pitchFamily="34" charset="0"/>
                <a:cs typeface="Times New Roman" panose="02020603050405020304" pitchFamily="18" charset="0"/>
              </a:rPr>
              <a:t>Un soir d’été, lorsqu’on lève la tête dans un endroit loin de la pollution lumineuse, on peut avoir une impression de l’infini.</a:t>
            </a:r>
          </a:p>
          <a:p>
            <a:r>
              <a:rPr lang="fr-FR" dirty="0">
                <a:solidFill>
                  <a:srgbClr val="202122"/>
                </a:solidFill>
                <a:effectLst/>
                <a:latin typeface="Calibri" panose="020F0502020204030204" pitchFamily="34" charset="0"/>
                <a:ea typeface="Calibri" panose="020F0502020204030204" pitchFamily="34" charset="0"/>
              </a:rPr>
              <a:t>Si on suppose l'</a:t>
            </a:r>
            <a:r>
              <a:rPr lang="fr-FR" dirty="0">
                <a:solidFill>
                  <a:srgbClr val="000000"/>
                </a:solidFill>
                <a:effectLst/>
                <a:latin typeface="Calibri" panose="020F0502020204030204" pitchFamily="34" charset="0"/>
                <a:ea typeface="Calibri" panose="020F0502020204030204" pitchFamily="34" charset="0"/>
              </a:rPr>
              <a:t>Univers</a:t>
            </a:r>
            <a:r>
              <a:rPr lang="fr-FR" dirty="0">
                <a:solidFill>
                  <a:srgbClr val="202122"/>
                </a:solidFill>
                <a:effectLst/>
                <a:latin typeface="Calibri" panose="020F0502020204030204" pitchFamily="34" charset="0"/>
                <a:ea typeface="Calibri" panose="020F0502020204030204" pitchFamily="34" charset="0"/>
              </a:rPr>
              <a:t> infini contenant une infinité d’</a:t>
            </a:r>
            <a:r>
              <a:rPr lang="fr-FR" dirty="0">
                <a:solidFill>
                  <a:srgbClr val="000000"/>
                </a:solidFill>
                <a:effectLst/>
                <a:latin typeface="Calibri" panose="020F0502020204030204" pitchFamily="34" charset="0"/>
                <a:ea typeface="Calibri" panose="020F0502020204030204" pitchFamily="34" charset="0"/>
              </a:rPr>
              <a:t>étoiles</a:t>
            </a:r>
            <a:r>
              <a:rPr lang="fr-FR" dirty="0">
                <a:solidFill>
                  <a:srgbClr val="202122"/>
                </a:solidFill>
                <a:effectLst/>
                <a:latin typeface="Calibri" panose="020F0502020204030204" pitchFamily="34" charset="0"/>
                <a:ea typeface="Calibri" panose="020F0502020204030204" pitchFamily="34" charset="0"/>
              </a:rPr>
              <a:t> uniformément réparties, alors chaque direction d'observation devrait aboutir à la surface d'une étoile. </a:t>
            </a:r>
          </a:p>
          <a:p>
            <a:r>
              <a:rPr lang="fr-FR" dirty="0">
                <a:solidFill>
                  <a:srgbClr val="202122"/>
                </a:solidFill>
                <a:effectLst/>
                <a:latin typeface="Calibri" panose="020F0502020204030204" pitchFamily="34" charset="0"/>
                <a:ea typeface="Calibri" panose="020F0502020204030204" pitchFamily="34" charset="0"/>
              </a:rPr>
              <a:t>La luminosité de surface d'une étoile est indépendante de sa distance (si l'on suppose que </a:t>
            </a:r>
            <a:r>
              <a:rPr lang="fr-FR" dirty="0">
                <a:solidFill>
                  <a:srgbClr val="000000"/>
                </a:solidFill>
                <a:effectLst/>
                <a:latin typeface="Calibri" panose="020F0502020204030204" pitchFamily="34" charset="0"/>
                <a:ea typeface="Calibri" panose="020F0502020204030204" pitchFamily="34" charset="0"/>
              </a:rPr>
              <a:t>les photons ne perdent pas d'énergie au cours du temps</a:t>
            </a:r>
            <a:r>
              <a:rPr lang="fr-FR" dirty="0">
                <a:solidFill>
                  <a:srgbClr val="202122"/>
                </a:solidFill>
                <a:effectLst/>
                <a:latin typeface="Calibri" panose="020F0502020204030204" pitchFamily="34" charset="0"/>
                <a:ea typeface="Calibri" panose="020F0502020204030204" pitchFamily="34" charset="0"/>
              </a:rPr>
              <a:t>) ; une étoile semblable au </a:t>
            </a:r>
            <a:r>
              <a:rPr lang="fr-FR" dirty="0">
                <a:solidFill>
                  <a:srgbClr val="000000"/>
                </a:solidFill>
                <a:effectLst/>
                <a:latin typeface="Calibri" panose="020F0502020204030204" pitchFamily="34" charset="0"/>
                <a:ea typeface="Calibri" panose="020F0502020204030204" pitchFamily="34" charset="0"/>
              </a:rPr>
              <a:t>Soleil</a:t>
            </a:r>
            <a:r>
              <a:rPr lang="fr-FR" dirty="0">
                <a:solidFill>
                  <a:srgbClr val="202122"/>
                </a:solidFill>
                <a:effectLst/>
                <a:latin typeface="Calibri" panose="020F0502020204030204" pitchFamily="34" charset="0"/>
                <a:ea typeface="Calibri" panose="020F0502020204030204" pitchFamily="34" charset="0"/>
              </a:rPr>
              <a:t> est moins brillante que celui-ci uniquement en raison de son éloignement, qui fait que sa taille apparente est beaucoup plus faible. </a:t>
            </a:r>
          </a:p>
          <a:p>
            <a:r>
              <a:rPr lang="fr-FR" dirty="0">
                <a:solidFill>
                  <a:srgbClr val="202122"/>
                </a:solidFill>
                <a:effectLst/>
                <a:latin typeface="Calibri" panose="020F0502020204030204" pitchFamily="34" charset="0"/>
                <a:ea typeface="Calibri" panose="020F0502020204030204" pitchFamily="34" charset="0"/>
              </a:rPr>
              <a:t>Donc, dans l'hypothèse où toute direction d'observation intercepte la surface d'une étoile, le </a:t>
            </a:r>
            <a:r>
              <a:rPr lang="fr-FR" dirty="0">
                <a:solidFill>
                  <a:srgbClr val="000000"/>
                </a:solidFill>
                <a:effectLst/>
                <a:latin typeface="Calibri" panose="020F0502020204030204" pitchFamily="34" charset="0"/>
                <a:ea typeface="Calibri" panose="020F0502020204030204" pitchFamily="34" charset="0"/>
              </a:rPr>
              <a:t>ciel nocturne</a:t>
            </a:r>
            <a:r>
              <a:rPr lang="fr-FR" dirty="0">
                <a:solidFill>
                  <a:srgbClr val="202122"/>
                </a:solidFill>
                <a:effectLst/>
                <a:latin typeface="Calibri" panose="020F0502020204030204" pitchFamily="34" charset="0"/>
                <a:ea typeface="Calibri" panose="020F0502020204030204" pitchFamily="34" charset="0"/>
              </a:rPr>
              <a:t> devrait être aussi brillant que la surface d'une étoile moyenne comme notre Soleil ou n'importe quelle autre étoile de </a:t>
            </a:r>
            <a:r>
              <a:rPr lang="fr-FR" dirty="0">
                <a:solidFill>
                  <a:srgbClr val="000000"/>
                </a:solidFill>
                <a:effectLst/>
                <a:latin typeface="Calibri" panose="020F0502020204030204" pitchFamily="34" charset="0"/>
                <a:ea typeface="Calibri" panose="020F0502020204030204" pitchFamily="34" charset="0"/>
              </a:rPr>
              <a:t>notre galaxie</a:t>
            </a:r>
            <a:r>
              <a:rPr lang="fr-FR" dirty="0">
                <a:solidFill>
                  <a:srgbClr val="202122"/>
                </a:solidFill>
                <a:effectLst/>
                <a:latin typeface="Calibri" panose="020F0502020204030204" pitchFamily="34" charset="0"/>
                <a:ea typeface="Calibri" panose="020F0502020204030204" pitchFamily="34" charset="0"/>
              </a:rPr>
              <a:t>.</a:t>
            </a:r>
            <a:endParaRPr lang="fr-FR" sz="4000" dirty="0"/>
          </a:p>
        </p:txBody>
      </p:sp>
    </p:spTree>
    <p:extLst>
      <p:ext uri="{BB962C8B-B14F-4D97-AF65-F5344CB8AC3E}">
        <p14:creationId xmlns:p14="http://schemas.microsoft.com/office/powerpoint/2010/main" val="90784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F64E5AF-FE06-F939-4D57-2ECD2E8269B3}"/>
              </a:ext>
            </a:extLst>
          </p:cNvPr>
          <p:cNvSpPr txBox="1"/>
          <p:nvPr/>
        </p:nvSpPr>
        <p:spPr>
          <a:xfrm>
            <a:off x="692046" y="915390"/>
            <a:ext cx="10807907" cy="3171894"/>
          </a:xfrm>
          <a:prstGeom prst="rect">
            <a:avLst/>
          </a:prstGeom>
          <a:noFill/>
        </p:spPr>
        <p:txBody>
          <a:bodyPr wrap="square">
            <a:spAutoFit/>
          </a:bodyPr>
          <a:lstStyle/>
          <a:p>
            <a:pPr>
              <a:lnSpc>
                <a:spcPct val="107000"/>
              </a:lnSpc>
              <a:spcAft>
                <a:spcPts val="800"/>
              </a:spcAft>
            </a:pPr>
            <a:r>
              <a:rPr lang="fr-FR" sz="2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C’est ce qu’on appelle le paradoxe d’Olbers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3200" dirty="0">
                <a:effectLst/>
                <a:latin typeface="Calibri" panose="020F0502020204030204" pitchFamily="34" charset="0"/>
                <a:ea typeface="Calibri" panose="020F0502020204030204" pitchFamily="34" charset="0"/>
                <a:cs typeface="Calibri" panose="020F0502020204030204" pitchFamily="34" charset="0"/>
              </a:rPr>
              <a:t>Cf. Wikipedia</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800" dirty="0">
                <a:effectLst/>
                <a:latin typeface="Calibri" panose="020F0502020204030204" pitchFamily="34" charset="0"/>
                <a:ea typeface="Calibri" panose="020F0502020204030204" pitchFamily="34" charset="0"/>
                <a:cs typeface="Calibri" panose="020F0502020204030204" pitchFamily="34" charset="0"/>
              </a:rPr>
              <a:t>Olbers l’avait décrit en 1823 mais déjà, Thomas </a:t>
            </a:r>
            <a:r>
              <a:rPr lang="fr-FR" sz="2800" dirty="0" err="1">
                <a:effectLst/>
                <a:latin typeface="Calibri" panose="020F0502020204030204" pitchFamily="34" charset="0"/>
                <a:ea typeface="Calibri" panose="020F0502020204030204" pitchFamily="34" charset="0"/>
                <a:cs typeface="Calibri" panose="020F0502020204030204" pitchFamily="34" charset="0"/>
              </a:rPr>
              <a:t>Digges</a:t>
            </a:r>
            <a:r>
              <a:rPr lang="fr-FR" sz="2800" dirty="0">
                <a:effectLst/>
                <a:latin typeface="Calibri" panose="020F0502020204030204" pitchFamily="34" charset="0"/>
                <a:ea typeface="Calibri" panose="020F0502020204030204" pitchFamily="34" charset="0"/>
                <a:cs typeface="Calibri" panose="020F0502020204030204" pitchFamily="34" charset="0"/>
              </a:rPr>
              <a:t> en 1576 et, plus tard, Johannes Kepler en 1610 l’avaient énoncé.</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dirty="0">
                <a:effectLst/>
                <a:latin typeface="Calibri" panose="020F0502020204030204" pitchFamily="34" charset="0"/>
                <a:ea typeface="Calibri" panose="020F0502020204030204" pitchFamily="34" charset="0"/>
              </a:rPr>
              <a:t>On peut en déduire que l’univers n’est </a:t>
            </a:r>
            <a:r>
              <a:rPr lang="fr-FR" sz="2800" dirty="0">
                <a:latin typeface="Calibri" panose="020F0502020204030204" pitchFamily="34" charset="0"/>
                <a:ea typeface="Calibri" panose="020F0502020204030204" pitchFamily="34" charset="0"/>
              </a:rPr>
              <a:t>ni</a:t>
            </a:r>
            <a:r>
              <a:rPr lang="fr-FR" sz="2800" dirty="0">
                <a:effectLst/>
                <a:latin typeface="Calibri" panose="020F0502020204030204" pitchFamily="34" charset="0"/>
                <a:ea typeface="Calibri" panose="020F0502020204030204" pitchFamily="34" charset="0"/>
              </a:rPr>
              <a:t> statique, ni infini et la fameuse théorie du Big Bang résout ce paradoxe.</a:t>
            </a:r>
            <a:endParaRPr lang="fr-FR" sz="2800" dirty="0"/>
          </a:p>
        </p:txBody>
      </p:sp>
    </p:spTree>
    <p:extLst>
      <p:ext uri="{BB962C8B-B14F-4D97-AF65-F5344CB8AC3E}">
        <p14:creationId xmlns:p14="http://schemas.microsoft.com/office/powerpoint/2010/main" val="17057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F2AA1E-764A-2C94-95CC-5C4EF63ABA2B}"/>
              </a:ext>
            </a:extLst>
          </p:cNvPr>
          <p:cNvSpPr>
            <a:spLocks noGrp="1"/>
          </p:cNvSpPr>
          <p:nvPr>
            <p:ph type="title"/>
          </p:nvPr>
        </p:nvSpPr>
        <p:spPr/>
        <p:txBody>
          <a:bodyPr/>
          <a:lstStyle/>
          <a:p>
            <a:r>
              <a:rPr lang="fr-FR" dirty="0"/>
              <a:t>3 – Les trous noirs</a:t>
            </a:r>
          </a:p>
        </p:txBody>
      </p:sp>
      <p:sp>
        <p:nvSpPr>
          <p:cNvPr id="3" name="Espace réservé du contenu 2">
            <a:extLst>
              <a:ext uri="{FF2B5EF4-FFF2-40B4-BE49-F238E27FC236}">
                <a16:creationId xmlns:a16="http://schemas.microsoft.com/office/drawing/2014/main" id="{4FDC8A1A-6CAE-40BC-66FB-BF236C7E129D}"/>
              </a:ext>
            </a:extLst>
          </p:cNvPr>
          <p:cNvSpPr>
            <a:spLocks noGrp="1"/>
          </p:cNvSpPr>
          <p:nvPr>
            <p:ph idx="1"/>
          </p:nvPr>
        </p:nvSpPr>
        <p:spPr/>
        <p:txBody>
          <a:bodyPr>
            <a:normAutofit/>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C’est l’un des phénomènes les plus troublants (jeu de mot classique !) de l’Astrophysique.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Lorsqu’une étoile géante arrive en fin de vie, la pression due à la fusion des atomes n’est plus suffisante pour compenser la gravité, la matière s’effondre sous l’effet de son propre poids et rien ne semble arrêter le processus jusqu’à atteindre une densité infinie.</a:t>
            </a:r>
            <a:endParaRPr lang="fr-FR" sz="4400" dirty="0"/>
          </a:p>
        </p:txBody>
      </p:sp>
    </p:spTree>
    <p:extLst>
      <p:ext uri="{BB962C8B-B14F-4D97-AF65-F5344CB8AC3E}">
        <p14:creationId xmlns:p14="http://schemas.microsoft.com/office/powerpoint/2010/main" val="14104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4E87217-7379-9B76-F0E6-D7FA4FCDAC04}"/>
              </a:ext>
            </a:extLst>
          </p:cNvPr>
          <p:cNvSpPr txBox="1"/>
          <p:nvPr/>
        </p:nvSpPr>
        <p:spPr>
          <a:xfrm>
            <a:off x="524656" y="394692"/>
            <a:ext cx="10807907" cy="5678478"/>
          </a:xfrm>
          <a:prstGeom prst="rect">
            <a:avLst/>
          </a:prstGeom>
          <a:noFill/>
        </p:spPr>
        <p:txBody>
          <a:bodyPr wrap="square">
            <a:spAutoFit/>
          </a:bodyPr>
          <a:lstStyle/>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Cependant, l'infini en mathématiques est également complexe et peut conduire à des paradoxes. </a:t>
            </a:r>
          </a:p>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Par exemple, le paradoxe de Zénon d'Achille et de la tortue montre comment une course entre deux coureurs peut sembler impossible si nous la décomposons en un nombre infini d'étapes. </a:t>
            </a:r>
          </a:p>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Un autre exemple est le paradoxe du grand hôtel de Hilbert, qui montre comment il est possible d'accueillir une infinité de clients dans un hôtel déjà rempli d'une infinité de clients.</a:t>
            </a:r>
            <a:endParaRPr lang="fr-FR" sz="24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fr-FR" sz="2400" dirty="0">
                <a:solidFill>
                  <a:srgbClr val="374151"/>
                </a:solidFill>
                <a:effectLst/>
                <a:latin typeface="Segoe UI" panose="020B0502040204020203" pitchFamily="34" charset="0"/>
                <a:ea typeface="Times New Roman" panose="02020603050405020304" pitchFamily="18" charset="0"/>
              </a:rPr>
              <a:t>Enfin, l'infini a également des implications philosophiques. Certains philosophes ont suggéré que l'infini est une preuve de l'existence de Dieu, tandis que d'autres ont argumenté que l'infini est simplement un concept humain qui n'a pas de réalité dans le monde physique.</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18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A8564A-805B-8F93-A9B7-172FA2E67599}"/>
              </a:ext>
            </a:extLst>
          </p:cNvPr>
          <p:cNvSpPr txBox="1"/>
          <p:nvPr/>
        </p:nvSpPr>
        <p:spPr>
          <a:xfrm>
            <a:off x="354767" y="585129"/>
            <a:ext cx="11482465" cy="5811847"/>
          </a:xfrm>
          <a:prstGeom prst="rect">
            <a:avLst/>
          </a:prstGeom>
          <a:noFill/>
        </p:spPr>
        <p:txBody>
          <a:bodyPr wrap="square">
            <a:spAutoFit/>
          </a:bodyPr>
          <a:lstStyle/>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Les 5 caractéristiques principales des trous noirs sont les suivantes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1.	</a:t>
            </a:r>
            <a:r>
              <a:rPr lang="fr-FR" sz="2800" b="1" dirty="0">
                <a:effectLst/>
                <a:latin typeface="Calibri" panose="020F0502020204030204" pitchFamily="34" charset="0"/>
                <a:ea typeface="Calibri" panose="020F0502020204030204" pitchFamily="34" charset="0"/>
                <a:cs typeface="Times New Roman" panose="02020603050405020304" pitchFamily="18" charset="0"/>
              </a:rPr>
              <a:t>Horizon des événements</a:t>
            </a:r>
            <a:r>
              <a:rPr lang="fr-FR" sz="2800" dirty="0">
                <a:effectLst/>
                <a:latin typeface="Calibri" panose="020F0502020204030204" pitchFamily="34" charset="0"/>
                <a:ea typeface="Calibri" panose="020F0502020204030204" pitchFamily="34" charset="0"/>
                <a:cs typeface="Times New Roman" panose="02020603050405020304" pitchFamily="18" charset="0"/>
              </a:rPr>
              <a:t> : C'est la limite au-delà de laquelle rien ne peut s'échapper de l'attraction gravitationnelle du trou noir, même la lumière, elle est considérée comme étant "capturée" par le trou noir.</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2.	</a:t>
            </a:r>
            <a:r>
              <a:rPr lang="fr-FR" sz="2800" b="1" dirty="0">
                <a:effectLst/>
                <a:latin typeface="Calibri" panose="020F0502020204030204" pitchFamily="34" charset="0"/>
                <a:ea typeface="Calibri" panose="020F0502020204030204" pitchFamily="34" charset="0"/>
                <a:cs typeface="Times New Roman" panose="02020603050405020304" pitchFamily="18" charset="0"/>
              </a:rPr>
              <a:t>Singularité</a:t>
            </a:r>
            <a:r>
              <a:rPr lang="fr-FR" sz="2800" dirty="0">
                <a:effectLst/>
                <a:latin typeface="Calibri" panose="020F0502020204030204" pitchFamily="34" charset="0"/>
                <a:ea typeface="Calibri" panose="020F0502020204030204" pitchFamily="34" charset="0"/>
                <a:cs typeface="Times New Roman" panose="02020603050405020304" pitchFamily="18" charset="0"/>
              </a:rPr>
              <a:t> : Au centre d'un trou noir se trouve une région de densité et de courbure de l'espace-temps infinies, appelée singularité. Les lois de la physique telles que nous les comprenons actuellement cessent de s'appliquer dans cette région.</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dirty="0">
                <a:effectLst/>
                <a:latin typeface="Calibri" panose="020F0502020204030204" pitchFamily="34" charset="0"/>
                <a:ea typeface="Calibri" panose="020F0502020204030204" pitchFamily="34" charset="0"/>
                <a:cs typeface="Times New Roman" panose="02020603050405020304" pitchFamily="18" charset="0"/>
              </a:rPr>
              <a:t>3.	</a:t>
            </a:r>
            <a:r>
              <a:rPr lang="fr-FR" sz="2800" b="1" dirty="0">
                <a:effectLst/>
                <a:latin typeface="Calibri" panose="020F0502020204030204" pitchFamily="34" charset="0"/>
                <a:ea typeface="Calibri" panose="020F0502020204030204" pitchFamily="34" charset="0"/>
                <a:cs typeface="Times New Roman" panose="02020603050405020304" pitchFamily="18" charset="0"/>
              </a:rPr>
              <a:t>Taille et masse</a:t>
            </a:r>
            <a:r>
              <a:rPr lang="fr-FR" sz="2800" dirty="0">
                <a:effectLst/>
                <a:latin typeface="Calibri" panose="020F0502020204030204" pitchFamily="34" charset="0"/>
                <a:ea typeface="Calibri" panose="020F0502020204030204" pitchFamily="34" charset="0"/>
                <a:cs typeface="Times New Roman" panose="02020603050405020304" pitchFamily="18" charset="0"/>
              </a:rPr>
              <a:t> : Les trous noirs peuvent varier en taille, allant des microscopiques trous noirs primordiaux hypothétiques à des trous noirs supermassifs, qui sont des millions voire des milliards de fois plus massifs que notre soleil.</a:t>
            </a:r>
            <a:endParaRPr lang="fr-FR" sz="2800" dirty="0"/>
          </a:p>
        </p:txBody>
      </p:sp>
    </p:spTree>
    <p:extLst>
      <p:ext uri="{BB962C8B-B14F-4D97-AF65-F5344CB8AC3E}">
        <p14:creationId xmlns:p14="http://schemas.microsoft.com/office/powerpoint/2010/main" val="130457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96C10CA-F7A8-4526-FBDE-C451EB64E969}"/>
              </a:ext>
            </a:extLst>
          </p:cNvPr>
          <p:cNvSpPr txBox="1"/>
          <p:nvPr/>
        </p:nvSpPr>
        <p:spPr>
          <a:xfrm>
            <a:off x="374755" y="620220"/>
            <a:ext cx="11122701" cy="5291833"/>
          </a:xfrm>
          <a:prstGeom prst="rect">
            <a:avLst/>
          </a:prstGeom>
          <a:noFill/>
        </p:spPr>
        <p:txBody>
          <a:bodyPr wrap="square">
            <a:spAutoFit/>
          </a:bodyPr>
          <a:lstStyle/>
          <a:p>
            <a:pPr algn="just">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4.	</a:t>
            </a:r>
            <a:r>
              <a:rPr lang="fr-FR" sz="3200" b="1" dirty="0">
                <a:effectLst/>
                <a:latin typeface="Calibri" panose="020F0502020204030204" pitchFamily="34" charset="0"/>
                <a:ea typeface="Calibri" panose="020F0502020204030204" pitchFamily="34" charset="0"/>
                <a:cs typeface="Times New Roman" panose="02020603050405020304" pitchFamily="18" charset="0"/>
              </a:rPr>
              <a:t>Formation</a:t>
            </a:r>
            <a:r>
              <a:rPr lang="fr-FR" sz="3200" dirty="0">
                <a:effectLst/>
                <a:latin typeface="Calibri" panose="020F0502020204030204" pitchFamily="34" charset="0"/>
                <a:ea typeface="Calibri" panose="020F0502020204030204" pitchFamily="34" charset="0"/>
                <a:cs typeface="Times New Roman" panose="02020603050405020304" pitchFamily="18" charset="0"/>
              </a:rPr>
              <a:t> : Les trous noirs se forment généralement à partir d'étoiles massives qui épuisent leur carburant nucléaire et s'effondrent sous leur propre gravité. Cependant, il existe d'autres théories sur la formation des trous noirs, comme les trous noirs primordiaux créés peu après le Big Bang.</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r>
              <a:rPr lang="fr-FR" sz="3200" dirty="0">
                <a:effectLst/>
                <a:latin typeface="Calibri" panose="020F0502020204030204" pitchFamily="34" charset="0"/>
                <a:ea typeface="Calibri" panose="020F0502020204030204" pitchFamily="34" charset="0"/>
                <a:cs typeface="Times New Roman" panose="02020603050405020304" pitchFamily="18" charset="0"/>
              </a:rPr>
              <a:t>5.	</a:t>
            </a:r>
            <a:r>
              <a:rPr lang="fr-FR" sz="3200" b="1" dirty="0">
                <a:effectLst/>
                <a:latin typeface="Calibri" panose="020F0502020204030204" pitchFamily="34" charset="0"/>
                <a:ea typeface="Calibri" panose="020F0502020204030204" pitchFamily="34" charset="0"/>
                <a:cs typeface="Times New Roman" panose="02020603050405020304" pitchFamily="18" charset="0"/>
              </a:rPr>
              <a:t>Détectabilité</a:t>
            </a:r>
            <a:r>
              <a:rPr lang="fr-FR" sz="3200" dirty="0">
                <a:effectLst/>
                <a:latin typeface="Calibri" panose="020F0502020204030204" pitchFamily="34" charset="0"/>
                <a:ea typeface="Calibri" panose="020F0502020204030204" pitchFamily="34" charset="0"/>
                <a:cs typeface="Times New Roman" panose="02020603050405020304" pitchFamily="18" charset="0"/>
              </a:rPr>
              <a:t> : Les trous noirs eux-mêmes ne peuvent pas être directement observés car ils n'émettent pas de lumière. Cependant, on peut les détecter indirectement en observant leurs effets sur les objets environnants, tels que les étoiles en orbite autour d'eux.</a:t>
            </a:r>
            <a:endParaRPr lang="fr-FR" sz="3200" dirty="0"/>
          </a:p>
        </p:txBody>
      </p:sp>
    </p:spTree>
    <p:extLst>
      <p:ext uri="{BB962C8B-B14F-4D97-AF65-F5344CB8AC3E}">
        <p14:creationId xmlns:p14="http://schemas.microsoft.com/office/powerpoint/2010/main" val="274223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341F693-D5A6-2A86-48FD-174FCAF84E25}"/>
              </a:ext>
            </a:extLst>
          </p:cNvPr>
          <p:cNvSpPr txBox="1"/>
          <p:nvPr/>
        </p:nvSpPr>
        <p:spPr>
          <a:xfrm>
            <a:off x="509666" y="427924"/>
            <a:ext cx="4946755" cy="5604163"/>
          </a:xfrm>
          <a:prstGeom prst="rect">
            <a:avLst/>
          </a:prstGeom>
          <a:noFill/>
        </p:spPr>
        <p:txBody>
          <a:bodyPr wrap="square">
            <a:spAutoFit/>
          </a:bodyPr>
          <a:lstStyle/>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Times New Roman" panose="02020603050405020304" pitchFamily="18" charset="0"/>
              </a:rPr>
              <a:t>Les trous noirs sont une partie importante de la recherche en astrophysique et en cosmologie, car ils nous aident à mieux comprendre la gravité, l'espace-temps et les phénomènes extrêmes qui se produisent dans l'univers. Des observations continues et des découvertes sont faites pour approfondir notre compréhension de ces mystérieux objets cosmiques.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descr="formes trous noirs 2D 3D">
            <a:extLst>
              <a:ext uri="{FF2B5EF4-FFF2-40B4-BE49-F238E27FC236}">
                <a16:creationId xmlns:a16="http://schemas.microsoft.com/office/drawing/2014/main" id="{179D48ED-7D46-070D-62C4-4EEC6F797B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18062"/>
            <a:ext cx="5586335" cy="6466281"/>
          </a:xfrm>
          <a:prstGeom prst="rect">
            <a:avLst/>
          </a:prstGeom>
          <a:noFill/>
          <a:ln>
            <a:noFill/>
          </a:ln>
        </p:spPr>
      </p:pic>
    </p:spTree>
    <p:extLst>
      <p:ext uri="{BB962C8B-B14F-4D97-AF65-F5344CB8AC3E}">
        <p14:creationId xmlns:p14="http://schemas.microsoft.com/office/powerpoint/2010/main" val="23896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EFB32D-2267-98C6-19A1-819351592E3C}"/>
              </a:ext>
            </a:extLst>
          </p:cNvPr>
          <p:cNvSpPr>
            <a:spLocks noGrp="1"/>
          </p:cNvSpPr>
          <p:nvPr>
            <p:ph type="title"/>
          </p:nvPr>
        </p:nvSpPr>
        <p:spPr/>
        <p:txBody>
          <a:bodyPr/>
          <a:lstStyle/>
          <a:p>
            <a:r>
              <a:rPr lang="fr-FR" sz="3600" dirty="0"/>
              <a:t>4 – Ajustement infiniment fin des constantes Physiques</a:t>
            </a:r>
            <a:endParaRPr lang="fr-FR" dirty="0"/>
          </a:p>
        </p:txBody>
      </p:sp>
      <p:sp>
        <p:nvSpPr>
          <p:cNvPr id="3" name="Espace réservé du contenu 2">
            <a:extLst>
              <a:ext uri="{FF2B5EF4-FFF2-40B4-BE49-F238E27FC236}">
                <a16:creationId xmlns:a16="http://schemas.microsoft.com/office/drawing/2014/main" id="{B0980C7C-BF96-0DAE-E7DC-75BA92B2BE18}"/>
              </a:ext>
            </a:extLst>
          </p:cNvPr>
          <p:cNvSpPr>
            <a:spLocks noGrp="1"/>
          </p:cNvSpPr>
          <p:nvPr>
            <p:ph idx="1"/>
          </p:nvPr>
        </p:nvSpPr>
        <p:spPr/>
        <p:txBody>
          <a:bodyPr>
            <a:normAutofit fontScale="92500" lnSpcReduction="20000"/>
          </a:bodyPr>
          <a:lstStyle/>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Selon Hugh Ross, repris par de nombreux auteurs, le rapport de la force électromagnétique et gravitationnelle est finement ajusté à 10</a:t>
            </a:r>
            <a:r>
              <a:rPr lang="fr-FR" sz="3200" baseline="30000" dirty="0">
                <a:solidFill>
                  <a:srgbClr val="202122"/>
                </a:solidFill>
                <a:effectLst/>
                <a:latin typeface="Calibri" panose="020F0502020204030204" pitchFamily="34" charset="0"/>
                <a:ea typeface="Times New Roman" panose="02020603050405020304" pitchFamily="18" charset="0"/>
              </a:rPr>
              <a:t>-40</a:t>
            </a:r>
            <a:r>
              <a:rPr lang="fr-FR" sz="3200" dirty="0">
                <a:solidFill>
                  <a:srgbClr val="202122"/>
                </a:solidFill>
                <a:effectLst/>
                <a:latin typeface="Calibri" panose="020F0502020204030204" pitchFamily="34" charset="0"/>
                <a:ea typeface="Times New Roman" panose="02020603050405020304" pitchFamily="18" charset="0"/>
              </a:rPr>
              <a:t> près.</a:t>
            </a:r>
            <a:endParaRPr lang="fr-FR" sz="3200" dirty="0">
              <a:effectLst/>
              <a:latin typeface="Times New Roman" panose="02020603050405020304" pitchFamily="18" charset="0"/>
              <a:ea typeface="Times New Roman" panose="02020603050405020304" pitchFamily="18" charset="0"/>
            </a:endParaRPr>
          </a:p>
          <a:p>
            <a:r>
              <a:rPr lang="fr-FR" sz="3200" dirty="0">
                <a:solidFill>
                  <a:srgbClr val="202122"/>
                </a:solidFill>
                <a:effectLst/>
                <a:latin typeface="Calibri" panose="020F0502020204030204" pitchFamily="34" charset="0"/>
                <a:ea typeface="Calibri" panose="020F0502020204030204" pitchFamily="34" charset="0"/>
              </a:rPr>
              <a:t>Pour se donner un idée de ce que ce nombre représente, si on estime le nombre de grains de sable sur terre à 10</a:t>
            </a:r>
            <a:r>
              <a:rPr lang="fr-FR" sz="3200" baseline="30000" dirty="0">
                <a:solidFill>
                  <a:srgbClr val="202122"/>
                </a:solidFill>
                <a:effectLst/>
                <a:latin typeface="Calibri" panose="020F0502020204030204" pitchFamily="34" charset="0"/>
                <a:ea typeface="Calibri" panose="020F0502020204030204" pitchFamily="34" charset="0"/>
              </a:rPr>
              <a:t>20</a:t>
            </a:r>
            <a:r>
              <a:rPr lang="fr-FR" sz="3200" dirty="0">
                <a:solidFill>
                  <a:srgbClr val="202122"/>
                </a:solidFill>
                <a:effectLst/>
                <a:latin typeface="Calibri" panose="020F0502020204030204" pitchFamily="34" charset="0"/>
                <a:ea typeface="Calibri" panose="020F0502020204030204" pitchFamily="34" charset="0"/>
              </a:rPr>
              <a:t> (un 1 suivit de 20 zéros ou cent milliards de milliards) -mais les calculs différent énormément- et, grossièrement.</a:t>
            </a:r>
          </a:p>
          <a:p>
            <a:r>
              <a:rPr lang="fr-FR" sz="3200" dirty="0">
                <a:solidFill>
                  <a:srgbClr val="202122"/>
                </a:solidFill>
                <a:effectLst/>
                <a:latin typeface="Calibri" panose="020F0502020204030204" pitchFamily="34" charset="0"/>
                <a:ea typeface="Calibri" panose="020F0502020204030204" pitchFamily="34" charset="0"/>
              </a:rPr>
              <a:t>Si chaque grain de sable était ramené à la taille de la terre et qu’il contienne lui aussi autant de micro-grains de sable que la terre elle-même, on aurait à peu près 10</a:t>
            </a:r>
            <a:r>
              <a:rPr lang="fr-FR" sz="3200" baseline="30000" dirty="0">
                <a:solidFill>
                  <a:srgbClr val="202122"/>
                </a:solidFill>
                <a:effectLst/>
                <a:latin typeface="Calibri" panose="020F0502020204030204" pitchFamily="34" charset="0"/>
                <a:ea typeface="Calibri" panose="020F0502020204030204" pitchFamily="34" charset="0"/>
              </a:rPr>
              <a:t>40</a:t>
            </a:r>
            <a:r>
              <a:rPr lang="fr-FR" sz="3200" dirty="0">
                <a:solidFill>
                  <a:srgbClr val="202122"/>
                </a:solidFill>
                <a:effectLst/>
                <a:latin typeface="Calibri" panose="020F0502020204030204" pitchFamily="34" charset="0"/>
                <a:ea typeface="Calibri" panose="020F0502020204030204" pitchFamily="34" charset="0"/>
              </a:rPr>
              <a:t> micro-grains de sable… On n’est pas loin de tutoyer l’infini !</a:t>
            </a:r>
            <a:endParaRPr lang="fr-FR" sz="4400" dirty="0"/>
          </a:p>
        </p:txBody>
      </p:sp>
    </p:spTree>
    <p:extLst>
      <p:ext uri="{BB962C8B-B14F-4D97-AF65-F5344CB8AC3E}">
        <p14:creationId xmlns:p14="http://schemas.microsoft.com/office/powerpoint/2010/main" val="157711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9A1FE1B-B2DD-F908-1B04-1E3FFCE4AA74}"/>
              </a:ext>
            </a:extLst>
          </p:cNvPr>
          <p:cNvSpPr txBox="1"/>
          <p:nvPr/>
        </p:nvSpPr>
        <p:spPr>
          <a:xfrm>
            <a:off x="647075" y="557309"/>
            <a:ext cx="10897849" cy="3616375"/>
          </a:xfrm>
          <a:prstGeom prst="rect">
            <a:avLst/>
          </a:prstGeom>
          <a:noFill/>
        </p:spPr>
        <p:txBody>
          <a:bodyPr wrap="square">
            <a:spAutoFit/>
          </a:bodyPr>
          <a:lstStyle/>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Selon cet auteur, si la force gravitationnelle avait été un tout petit peu moins forte, il n'y aurait eu aucune étoile de moins de 1,4 </a:t>
            </a:r>
            <a:r>
              <a:rPr lang="fr-FR" sz="3200" dirty="0">
                <a:solidFill>
                  <a:srgbClr val="000000"/>
                </a:solidFill>
                <a:effectLst/>
                <a:latin typeface="Calibri" panose="020F0502020204030204" pitchFamily="34" charset="0"/>
                <a:ea typeface="Times New Roman" panose="02020603050405020304" pitchFamily="18" charset="0"/>
              </a:rPr>
              <a:t>masse solaire</a:t>
            </a:r>
            <a:r>
              <a:rPr lang="fr-FR" sz="3200" dirty="0">
                <a:solidFill>
                  <a:srgbClr val="202122"/>
                </a:solidFill>
                <a:effectLst/>
                <a:latin typeface="Calibri" panose="020F0502020204030204" pitchFamily="34" charset="0"/>
                <a:ea typeface="Times New Roman" panose="02020603050405020304" pitchFamily="18" charset="0"/>
              </a:rPr>
              <a:t> et la vie des étoiles aurait été trop courte et trop irrégulière pour permettre l'apparition de la vie.</a:t>
            </a:r>
            <a:endParaRPr lang="fr-FR" sz="2400" dirty="0">
              <a:effectLst/>
              <a:latin typeface="Times New Roman" panose="02020603050405020304" pitchFamily="18" charset="0"/>
              <a:ea typeface="Times New Roman" panose="02020603050405020304" pitchFamily="18" charset="0"/>
            </a:endParaRPr>
          </a:p>
          <a:p>
            <a:r>
              <a:rPr lang="fr-FR" sz="3200" dirty="0">
                <a:solidFill>
                  <a:srgbClr val="202122"/>
                </a:solidFill>
                <a:effectLst/>
                <a:latin typeface="Calibri" panose="020F0502020204030204" pitchFamily="34" charset="0"/>
                <a:ea typeface="Calibri" panose="020F0502020204030204" pitchFamily="34" charset="0"/>
              </a:rPr>
              <a:t>Si la force gravitationnelle avait été un tout petit peu plus forte, il n'y aurait eu aucune étoile de plus de 0,8 </a:t>
            </a:r>
            <a:r>
              <a:rPr lang="fr-FR" sz="3200" dirty="0">
                <a:effectLst/>
                <a:latin typeface="Calibri" panose="020F0502020204030204" pitchFamily="34" charset="0"/>
                <a:ea typeface="Calibri" panose="020F0502020204030204" pitchFamily="34" charset="0"/>
              </a:rPr>
              <a:t>masse solaire</a:t>
            </a:r>
            <a:r>
              <a:rPr lang="fr-FR" sz="3200" dirty="0">
                <a:solidFill>
                  <a:srgbClr val="202122"/>
                </a:solidFill>
                <a:effectLst/>
                <a:latin typeface="Calibri" panose="020F0502020204030204" pitchFamily="34" charset="0"/>
                <a:ea typeface="Calibri" panose="020F0502020204030204" pitchFamily="34" charset="0"/>
              </a:rPr>
              <a:t> et aucun élément lourd, indispensable à la vie, n'aurait été produit.</a:t>
            </a:r>
            <a:endParaRPr lang="fr-FR" sz="3200" dirty="0"/>
          </a:p>
        </p:txBody>
      </p:sp>
    </p:spTree>
    <p:extLst>
      <p:ext uri="{BB962C8B-B14F-4D97-AF65-F5344CB8AC3E}">
        <p14:creationId xmlns:p14="http://schemas.microsoft.com/office/powerpoint/2010/main" val="81237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D77A0DF-9338-9707-1DA7-35D339E00126}"/>
              </a:ext>
            </a:extLst>
          </p:cNvPr>
          <p:cNvSpPr txBox="1"/>
          <p:nvPr/>
        </p:nvSpPr>
        <p:spPr>
          <a:xfrm>
            <a:off x="569627" y="549454"/>
            <a:ext cx="11227632" cy="5970865"/>
          </a:xfrm>
          <a:prstGeom prst="rect">
            <a:avLst/>
          </a:prstGeom>
          <a:noFill/>
        </p:spPr>
        <p:txBody>
          <a:bodyPr wrap="square">
            <a:spAutoFit/>
          </a:bodyPr>
          <a:lstStyle/>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Le rapport entre la densité de l'Univers et la densité critique est le </a:t>
            </a:r>
            <a:r>
              <a:rPr lang="fr-FR" sz="3200" dirty="0">
                <a:solidFill>
                  <a:srgbClr val="000000"/>
                </a:solidFill>
                <a:effectLst/>
                <a:latin typeface="Calibri" panose="020F0502020204030204" pitchFamily="34" charset="0"/>
                <a:ea typeface="Times New Roman" panose="02020603050405020304" pitchFamily="18" charset="0"/>
              </a:rPr>
              <a:t>paramètre de densité</a:t>
            </a:r>
            <a:r>
              <a:rPr lang="fr-FR" sz="3200" dirty="0">
                <a:solidFill>
                  <a:srgbClr val="202122"/>
                </a:solidFill>
                <a:effectLst/>
                <a:latin typeface="Calibri" panose="020F0502020204030204" pitchFamily="34" charset="0"/>
                <a:ea typeface="Times New Roman" panose="02020603050405020304" pitchFamily="18" charset="0"/>
              </a:rPr>
              <a:t> Ω, égal à 1 pour la densité critique.</a:t>
            </a:r>
            <a:endParaRPr lang="fr-FR" sz="24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Le problème est que si Ω est sensiblement différent de 1, inférieur ou supérieur, cette valeur n'est pas stable et diverge. </a:t>
            </a:r>
          </a:p>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C'est-à-dire que si Ω &gt; 1, l'expansion de l'Univers va ralentir et s'inverser, et Ω va tendre vers l'infini ; </a:t>
            </a:r>
          </a:p>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si Ω &lt; 1, l'expansion de l'Univers va continuer à l'infini et Ω va tendre vers 0. Comme la valeur de Ω diverge, il faut qu'elle ait été, lors du </a:t>
            </a:r>
            <a:r>
              <a:rPr lang="fr-FR" sz="3200" u="sng" dirty="0">
                <a:solidFill>
                  <a:srgbClr val="3366CC"/>
                </a:solidFill>
                <a:effectLst/>
                <a:latin typeface="Calibri" panose="020F0502020204030204" pitchFamily="34" charset="0"/>
                <a:ea typeface="Times New Roman" panose="02020603050405020304" pitchFamily="18" charset="0"/>
                <a:hlinkClick r:id="rId2" tooltip="Big Bang"/>
              </a:rPr>
              <a:t>Big Bang</a:t>
            </a:r>
            <a:r>
              <a:rPr lang="fr-FR" sz="3200" dirty="0">
                <a:solidFill>
                  <a:srgbClr val="202122"/>
                </a:solidFill>
                <a:effectLst/>
                <a:latin typeface="Calibri" panose="020F0502020204030204" pitchFamily="34" charset="0"/>
                <a:ea typeface="Times New Roman" panose="02020603050405020304" pitchFamily="18" charset="0"/>
              </a:rPr>
              <a:t>, dans une gamme de valeur extrêmement fine autour de 1 pour que, 13 milliards d'années plus tard, à notre époque, elle soit toujours assez proche de 1.</a:t>
            </a:r>
            <a:endParaRPr lang="fr-FR"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7456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out)">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465DA92-4CFC-B94F-D93A-37FF045797EF}"/>
              </a:ext>
            </a:extLst>
          </p:cNvPr>
          <p:cNvSpPr txBox="1"/>
          <p:nvPr/>
        </p:nvSpPr>
        <p:spPr>
          <a:xfrm>
            <a:off x="419725" y="381499"/>
            <a:ext cx="11107711" cy="5921493"/>
          </a:xfrm>
          <a:prstGeom prst="rect">
            <a:avLst/>
          </a:prstGeom>
          <a:noFill/>
        </p:spPr>
        <p:txBody>
          <a:bodyPr wrap="square">
            <a:spAutoFit/>
          </a:bodyPr>
          <a:lstStyle/>
          <a:p>
            <a:pPr algn="just">
              <a:spcBef>
                <a:spcPts val="600"/>
              </a:spcBef>
              <a:spcAft>
                <a:spcPts val="600"/>
              </a:spcAft>
            </a:pPr>
            <a:r>
              <a:rPr lang="fr-FR" sz="2800" dirty="0">
                <a:solidFill>
                  <a:srgbClr val="202122"/>
                </a:solidFill>
                <a:effectLst/>
                <a:latin typeface="Calibri" panose="020F0502020204030204" pitchFamily="34" charset="0"/>
                <a:ea typeface="Times New Roman" panose="02020603050405020304" pitchFamily="18" charset="0"/>
              </a:rPr>
              <a:t>Cette gamme de valeurs est un intervalle de ±10</a:t>
            </a:r>
            <a:r>
              <a:rPr lang="fr-FR" sz="2800" baseline="30000" dirty="0">
                <a:solidFill>
                  <a:srgbClr val="202122"/>
                </a:solidFill>
                <a:effectLst/>
                <a:latin typeface="Calibri" panose="020F0502020204030204" pitchFamily="34" charset="0"/>
                <a:ea typeface="Times New Roman" panose="02020603050405020304" pitchFamily="18" charset="0"/>
              </a:rPr>
              <a:t>-60</a:t>
            </a:r>
            <a:r>
              <a:rPr lang="fr-FR" sz="2800" dirty="0">
                <a:solidFill>
                  <a:srgbClr val="202122"/>
                </a:solidFill>
                <a:effectLst/>
                <a:latin typeface="Calibri" panose="020F0502020204030204" pitchFamily="34" charset="0"/>
                <a:ea typeface="Times New Roman" panose="02020603050405020304" pitchFamily="18" charset="0"/>
              </a:rPr>
              <a:t> autour de 1. </a:t>
            </a:r>
          </a:p>
          <a:p>
            <a:pPr algn="just">
              <a:spcBef>
                <a:spcPts val="600"/>
              </a:spcBef>
              <a:spcAft>
                <a:spcPts val="600"/>
              </a:spcAft>
            </a:pPr>
            <a:r>
              <a:rPr lang="fr-FR" sz="2800" dirty="0">
                <a:solidFill>
                  <a:srgbClr val="202122"/>
                </a:solidFill>
                <a:effectLst/>
                <a:latin typeface="Calibri" panose="020F0502020204030204" pitchFamily="34" charset="0"/>
                <a:ea typeface="Times New Roman" panose="02020603050405020304" pitchFamily="18" charset="0"/>
              </a:rPr>
              <a:t>Cet intervalle est si petit que Trinh Xuan Thuan a calculé qu’il correspondait à la probabilité pour un archer de toucher une cible de 1 cm</a:t>
            </a:r>
            <a:r>
              <a:rPr lang="fr-FR" sz="2800" baseline="30000" dirty="0">
                <a:solidFill>
                  <a:srgbClr val="202122"/>
                </a:solidFill>
                <a:effectLst/>
                <a:latin typeface="Calibri" panose="020F0502020204030204" pitchFamily="34" charset="0"/>
                <a:ea typeface="Times New Roman" panose="02020603050405020304" pitchFamily="18" charset="0"/>
              </a:rPr>
              <a:t>2</a:t>
            </a:r>
            <a:r>
              <a:rPr lang="fr-FR" sz="2800" dirty="0">
                <a:solidFill>
                  <a:srgbClr val="202122"/>
                </a:solidFill>
                <a:effectLst/>
                <a:latin typeface="Calibri" panose="020F0502020204030204" pitchFamily="34" charset="0"/>
                <a:ea typeface="Times New Roman" panose="02020603050405020304" pitchFamily="18" charset="0"/>
              </a:rPr>
              <a:t> située à l’autre bout de l’Univers en tirant à l’aveugle une seule et unique flèche depuis la Terre sans savoir dans quelle direction se trouve la cible</a:t>
            </a:r>
            <a:r>
              <a:rPr lang="fr-FR" sz="2800" u="sng" baseline="30000" dirty="0">
                <a:solidFill>
                  <a:srgbClr val="3366CC"/>
                </a:solidFill>
                <a:effectLst/>
                <a:latin typeface="Calibri" panose="020F0502020204030204" pitchFamily="34" charset="0"/>
                <a:ea typeface="Times New Roman" panose="02020603050405020304" pitchFamily="18" charset="0"/>
                <a:hlinkClick r:id="rId2"/>
              </a:rPr>
              <a:t>4</a:t>
            </a:r>
            <a:r>
              <a:rPr lang="fr-FR" sz="2800" dirty="0">
                <a:solidFill>
                  <a:srgbClr val="202122"/>
                </a:solidFill>
                <a:effectLst/>
                <a:latin typeface="Calibri" panose="020F0502020204030204" pitchFamily="34" charset="0"/>
                <a:ea typeface="Times New Roman" panose="02020603050405020304" pitchFamily="18" charset="0"/>
              </a:rPr>
              <a:t>.</a:t>
            </a:r>
            <a:endParaRPr lang="fr-FR" sz="20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Calibri" panose="020F0502020204030204" pitchFamily="34" charset="0"/>
              </a:rPr>
              <a:t>D’après l’article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https://fr.wikipedia.org/wiki/Ajustement_fin_de_l%27Univers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800" dirty="0">
                <a:effectLst/>
                <a:latin typeface="Calibri" panose="020F0502020204030204" pitchFamily="34" charset="0"/>
                <a:ea typeface="Calibri" panose="020F0502020204030204" pitchFamily="34" charset="0"/>
                <a:cs typeface="Calibri" panose="020F0502020204030204" pitchFamily="34" charset="0"/>
              </a:rPr>
              <a:t>Cet ajustement extrêmement fin des constantes de l’univers a fait le bonheur des religions qui voient ainsi un signe de l’existence de Dieu, il a aussi fait apparaître ce qu’on appelle le principe anthropique :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dirty="0">
                <a:solidFill>
                  <a:srgbClr val="202122"/>
                </a:solidFill>
                <a:effectLst/>
                <a:latin typeface="Calibri" panose="020F0502020204030204" pitchFamily="34" charset="0"/>
                <a:ea typeface="Calibri" panose="020F0502020204030204" pitchFamily="34" charset="0"/>
              </a:rPr>
              <a:t>Proposé par l'</a:t>
            </a:r>
            <a:r>
              <a:rPr lang="fr-FR" sz="2800" dirty="0">
                <a:effectLst/>
                <a:latin typeface="Calibri" panose="020F0502020204030204" pitchFamily="34" charset="0"/>
                <a:ea typeface="Calibri" panose="020F0502020204030204" pitchFamily="34" charset="0"/>
              </a:rPr>
              <a:t>astrophysicien Brandon Carter</a:t>
            </a:r>
            <a:r>
              <a:rPr lang="fr-FR" sz="2800" dirty="0">
                <a:solidFill>
                  <a:srgbClr val="202122"/>
                </a:solidFill>
                <a:effectLst/>
                <a:latin typeface="Calibri" panose="020F0502020204030204" pitchFamily="34" charset="0"/>
                <a:ea typeface="Calibri" panose="020F0502020204030204" pitchFamily="34" charset="0"/>
              </a:rPr>
              <a:t> en 1974, il se décline en deux versions principales. </a:t>
            </a:r>
            <a:endParaRPr lang="fr-FR" sz="2800" dirty="0"/>
          </a:p>
        </p:txBody>
      </p:sp>
    </p:spTree>
    <p:extLst>
      <p:ext uri="{BB962C8B-B14F-4D97-AF65-F5344CB8AC3E}">
        <p14:creationId xmlns:p14="http://schemas.microsoft.com/office/powerpoint/2010/main" val="391403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up)">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AF4C23-B4E3-FF8C-6421-6A3817E6F4CB}"/>
              </a:ext>
            </a:extLst>
          </p:cNvPr>
          <p:cNvSpPr>
            <a:spLocks noGrp="1"/>
          </p:cNvSpPr>
          <p:nvPr>
            <p:ph type="title"/>
          </p:nvPr>
        </p:nvSpPr>
        <p:spPr/>
        <p:txBody>
          <a:bodyPr/>
          <a:lstStyle/>
          <a:p>
            <a:r>
              <a:rPr lang="fr-FR" dirty="0"/>
              <a:t>Le principe anthropique</a:t>
            </a:r>
          </a:p>
        </p:txBody>
      </p:sp>
      <p:sp>
        <p:nvSpPr>
          <p:cNvPr id="3" name="Espace réservé du contenu 2">
            <a:extLst>
              <a:ext uri="{FF2B5EF4-FFF2-40B4-BE49-F238E27FC236}">
                <a16:creationId xmlns:a16="http://schemas.microsoft.com/office/drawing/2014/main" id="{9A97D2A8-D3C0-1FA9-E7ED-1522706E675B}"/>
              </a:ext>
            </a:extLst>
          </p:cNvPr>
          <p:cNvSpPr>
            <a:spLocks noGrp="1"/>
          </p:cNvSpPr>
          <p:nvPr>
            <p:ph idx="1"/>
          </p:nvPr>
        </p:nvSpPr>
        <p:spPr>
          <a:xfrm>
            <a:off x="838200" y="1528998"/>
            <a:ext cx="10515600" cy="4647966"/>
          </a:xfrm>
        </p:spPr>
        <p:txBody>
          <a:bodyPr>
            <a:normAutofit fontScale="92500" lnSpcReduction="10000"/>
          </a:bodyPr>
          <a:lstStyle/>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Le </a:t>
            </a:r>
            <a:r>
              <a:rPr lang="fr-FR" sz="3200" i="1" dirty="0">
                <a:solidFill>
                  <a:srgbClr val="202122"/>
                </a:solidFill>
                <a:effectLst/>
                <a:latin typeface="Calibri" panose="020F0502020204030204" pitchFamily="34" charset="0"/>
                <a:ea typeface="Times New Roman" panose="02020603050405020304" pitchFamily="18" charset="0"/>
              </a:rPr>
              <a:t>principe anthropique faible</a:t>
            </a:r>
            <a:r>
              <a:rPr lang="fr-FR" sz="3200" dirty="0">
                <a:solidFill>
                  <a:srgbClr val="202122"/>
                </a:solidFill>
                <a:effectLst/>
                <a:latin typeface="Calibri" panose="020F0502020204030204" pitchFamily="34" charset="0"/>
                <a:ea typeface="Times New Roman" panose="02020603050405020304" pitchFamily="18" charset="0"/>
              </a:rPr>
              <a:t> dit que ce que nous pouvons nous attendre à observer doit être compatible avec les conditions nécessaires à notre présence en tant qu’observateurs, sinon nous ne serions pas là pour l'observer. </a:t>
            </a:r>
            <a:endParaRPr lang="fr-FR" sz="3200" dirty="0">
              <a:effectLst/>
              <a:latin typeface="Times New Roman" panose="02020603050405020304" pitchFamily="18" charset="0"/>
              <a:ea typeface="Times New Roman" panose="02020603050405020304" pitchFamily="18" charset="0"/>
            </a:endParaRPr>
          </a:p>
          <a:p>
            <a:r>
              <a:rPr lang="fr-FR" sz="3200" dirty="0">
                <a:solidFill>
                  <a:srgbClr val="202122"/>
                </a:solidFill>
                <a:effectLst/>
                <a:latin typeface="Calibri" panose="020F0502020204030204" pitchFamily="34" charset="0"/>
                <a:ea typeface="Calibri" panose="020F0502020204030204" pitchFamily="34" charset="0"/>
              </a:rPr>
              <a:t>Le </a:t>
            </a:r>
            <a:r>
              <a:rPr lang="fr-FR" sz="3200" i="1" dirty="0">
                <a:solidFill>
                  <a:srgbClr val="202122"/>
                </a:solidFill>
                <a:effectLst/>
                <a:latin typeface="Calibri" panose="020F0502020204030204" pitchFamily="34" charset="0"/>
                <a:ea typeface="Calibri" panose="020F0502020204030204" pitchFamily="34" charset="0"/>
              </a:rPr>
              <a:t>principe anthropique fort</a:t>
            </a:r>
            <a:r>
              <a:rPr lang="fr-FR" sz="3200" dirty="0">
                <a:solidFill>
                  <a:srgbClr val="202122"/>
                </a:solidFill>
                <a:effectLst/>
                <a:latin typeface="Calibri" panose="020F0502020204030204" pitchFamily="34" charset="0"/>
                <a:ea typeface="Calibri" panose="020F0502020204030204" pitchFamily="34" charset="0"/>
              </a:rPr>
              <a:t> postule que les paramètres fondamentaux dont l'Univers dépend sont réglés pour que celui-ci permette la naissance et le développement d’observateurs en son sein à un certain stade de son développement. </a:t>
            </a:r>
          </a:p>
          <a:p>
            <a:r>
              <a:rPr lang="fr-FR" sz="3200" dirty="0">
                <a:solidFill>
                  <a:srgbClr val="202122"/>
                </a:solidFill>
                <a:effectLst/>
                <a:latin typeface="Calibri" panose="020F0502020204030204" pitchFamily="34" charset="0"/>
                <a:ea typeface="Calibri" panose="020F0502020204030204" pitchFamily="34" charset="0"/>
              </a:rPr>
              <a:t>En d'autres termes les observations de l'Univers seraient </a:t>
            </a:r>
            <a:r>
              <a:rPr lang="fr-FR" sz="3200" dirty="0">
                <a:effectLst/>
                <a:latin typeface="Calibri" panose="020F0502020204030204" pitchFamily="34" charset="0"/>
                <a:ea typeface="Calibri" panose="020F0502020204030204" pitchFamily="34" charset="0"/>
              </a:rPr>
              <a:t>contingentes</a:t>
            </a:r>
            <a:r>
              <a:rPr lang="fr-FR" sz="3200" dirty="0">
                <a:solidFill>
                  <a:srgbClr val="202122"/>
                </a:solidFill>
                <a:effectLst/>
                <a:latin typeface="Calibri" panose="020F0502020204030204" pitchFamily="34" charset="0"/>
                <a:ea typeface="Calibri" panose="020F0502020204030204" pitchFamily="34" charset="0"/>
              </a:rPr>
              <a:t> dans la version « faible » alors qu'elles seraient au contraire </a:t>
            </a:r>
            <a:r>
              <a:rPr lang="fr-FR" sz="3200" dirty="0">
                <a:effectLst/>
                <a:latin typeface="Calibri" panose="020F0502020204030204" pitchFamily="34" charset="0"/>
                <a:ea typeface="Calibri" panose="020F0502020204030204" pitchFamily="34" charset="0"/>
              </a:rPr>
              <a:t>nécessaires</a:t>
            </a:r>
            <a:r>
              <a:rPr lang="fr-FR" sz="3200" dirty="0">
                <a:solidFill>
                  <a:srgbClr val="202122"/>
                </a:solidFill>
                <a:effectLst/>
                <a:latin typeface="Calibri" panose="020F0502020204030204" pitchFamily="34" charset="0"/>
                <a:ea typeface="Calibri" panose="020F0502020204030204" pitchFamily="34" charset="0"/>
              </a:rPr>
              <a:t> dans la version « forte ».</a:t>
            </a:r>
            <a:endParaRPr lang="fr-FR" sz="4400" dirty="0"/>
          </a:p>
        </p:txBody>
      </p:sp>
    </p:spTree>
    <p:extLst>
      <p:ext uri="{BB962C8B-B14F-4D97-AF65-F5344CB8AC3E}">
        <p14:creationId xmlns:p14="http://schemas.microsoft.com/office/powerpoint/2010/main" val="2887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D0980F-1315-827E-A0F6-2B48DB240F84}"/>
              </a:ext>
            </a:extLst>
          </p:cNvPr>
          <p:cNvSpPr txBox="1"/>
          <p:nvPr/>
        </p:nvSpPr>
        <p:spPr>
          <a:xfrm>
            <a:off x="524656" y="519474"/>
            <a:ext cx="11227633" cy="5478423"/>
          </a:xfrm>
          <a:prstGeom prst="rect">
            <a:avLst/>
          </a:prstGeom>
          <a:noFill/>
        </p:spPr>
        <p:txBody>
          <a:bodyPr wrap="square">
            <a:spAutoFit/>
          </a:bodyPr>
          <a:lstStyle/>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Le premier principe ressemble à une simple </a:t>
            </a:r>
            <a:r>
              <a:rPr lang="fr-FR" sz="3200" dirty="0">
                <a:effectLst/>
                <a:latin typeface="Calibri" panose="020F0502020204030204" pitchFamily="34" charset="0"/>
                <a:ea typeface="Times New Roman" panose="02020603050405020304" pitchFamily="18" charset="0"/>
              </a:rPr>
              <a:t>tautologie</a:t>
            </a:r>
            <a:r>
              <a:rPr lang="fr-FR" sz="3200" u="sng" dirty="0">
                <a:solidFill>
                  <a:srgbClr val="202122"/>
                </a:solidFill>
                <a:latin typeface="Calibri" panose="020F0502020204030204" pitchFamily="34" charset="0"/>
                <a:ea typeface="Times New Roman" panose="02020603050405020304" pitchFamily="18" charset="0"/>
              </a:rPr>
              <a:t>.</a:t>
            </a:r>
          </a:p>
          <a:p>
            <a:pPr algn="just">
              <a:spcBef>
                <a:spcPts val="600"/>
              </a:spcBef>
              <a:spcAft>
                <a:spcPts val="600"/>
              </a:spcAft>
            </a:pPr>
            <a:r>
              <a:rPr lang="fr-FR" sz="3200" u="sng" dirty="0">
                <a:solidFill>
                  <a:srgbClr val="202122"/>
                </a:solidFill>
                <a:effectLst/>
                <a:latin typeface="Calibri" panose="020F0502020204030204" pitchFamily="34" charset="0"/>
                <a:ea typeface="Times New Roman" panose="02020603050405020304" pitchFamily="18" charset="0"/>
              </a:rPr>
              <a:t>L</a:t>
            </a:r>
            <a:r>
              <a:rPr lang="fr-FR" sz="3200" dirty="0">
                <a:solidFill>
                  <a:srgbClr val="202122"/>
                </a:solidFill>
                <a:latin typeface="Calibri" panose="020F0502020204030204" pitchFamily="34" charset="0"/>
                <a:ea typeface="Times New Roman" panose="02020603050405020304" pitchFamily="18" charset="0"/>
              </a:rPr>
              <a:t>e</a:t>
            </a:r>
            <a:r>
              <a:rPr lang="fr-FR" sz="3200" dirty="0">
                <a:solidFill>
                  <a:srgbClr val="202122"/>
                </a:solidFill>
                <a:effectLst/>
                <a:latin typeface="Calibri" panose="020F0502020204030204" pitchFamily="34" charset="0"/>
                <a:ea typeface="Times New Roman" panose="02020603050405020304" pitchFamily="18" charset="0"/>
              </a:rPr>
              <a:t> second à une prise de position </a:t>
            </a:r>
            <a:r>
              <a:rPr lang="fr-FR" sz="3200" dirty="0">
                <a:effectLst/>
                <a:latin typeface="Calibri" panose="020F0502020204030204" pitchFamily="34" charset="0"/>
                <a:ea typeface="Times New Roman" panose="02020603050405020304" pitchFamily="18" charset="0"/>
              </a:rPr>
              <a:t>métaphysique</a:t>
            </a:r>
            <a:r>
              <a:rPr lang="fr-FR" sz="3200" dirty="0">
                <a:solidFill>
                  <a:srgbClr val="202122"/>
                </a:solidFill>
                <a:effectLst/>
                <a:latin typeface="Calibri" panose="020F0502020204030204" pitchFamily="34" charset="0"/>
                <a:ea typeface="Times New Roman" panose="02020603050405020304" pitchFamily="18" charset="0"/>
              </a:rPr>
              <a:t>. </a:t>
            </a:r>
          </a:p>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Cependant, l'une comme l'autre relèvent d'observations de </a:t>
            </a:r>
            <a:r>
              <a:rPr lang="fr-FR" sz="3200" dirty="0">
                <a:effectLst/>
                <a:latin typeface="Calibri" panose="020F0502020204030204" pitchFamily="34" charset="0"/>
                <a:ea typeface="Times New Roman" panose="02020603050405020304" pitchFamily="18" charset="0"/>
              </a:rPr>
              <a:t>physique</a:t>
            </a:r>
            <a:r>
              <a:rPr lang="fr-FR" sz="3200" dirty="0">
                <a:solidFill>
                  <a:srgbClr val="202122"/>
                </a:solidFill>
                <a:effectLst/>
                <a:latin typeface="Calibri" panose="020F0502020204030204" pitchFamily="34" charset="0"/>
                <a:ea typeface="Times New Roman" panose="02020603050405020304" pitchFamily="18" charset="0"/>
              </a:rPr>
              <a:t> et en particulier en </a:t>
            </a:r>
            <a:r>
              <a:rPr lang="fr-FR" sz="3200" dirty="0">
                <a:effectLst/>
                <a:latin typeface="Calibri" panose="020F0502020204030204" pitchFamily="34" charset="0"/>
                <a:ea typeface="Times New Roman" panose="02020603050405020304" pitchFamily="18" charset="0"/>
              </a:rPr>
              <a:t>cosmologie</a:t>
            </a:r>
            <a:r>
              <a:rPr lang="fr-FR" sz="3200" dirty="0">
                <a:solidFill>
                  <a:srgbClr val="202122"/>
                </a:solidFill>
                <a:effectLst/>
                <a:latin typeface="Calibri" panose="020F0502020204030204" pitchFamily="34" charset="0"/>
                <a:ea typeface="Times New Roman" panose="02020603050405020304" pitchFamily="18" charset="0"/>
              </a:rPr>
              <a:t>, où il semble que les lois de la physique comportent un grand nombre d'</a:t>
            </a:r>
            <a:r>
              <a:rPr lang="fr-FR" sz="3200" dirty="0">
                <a:effectLst/>
                <a:latin typeface="Calibri" panose="020F0502020204030204" pitchFamily="34" charset="0"/>
                <a:ea typeface="Times New Roman" panose="02020603050405020304" pitchFamily="18" charset="0"/>
              </a:rPr>
              <a:t>ajustements fins</a:t>
            </a:r>
            <a:r>
              <a:rPr lang="fr-FR" sz="3200" dirty="0">
                <a:solidFill>
                  <a:srgbClr val="202122"/>
                </a:solidFill>
                <a:effectLst/>
                <a:latin typeface="Calibri" panose="020F0502020204030204" pitchFamily="34" charset="0"/>
                <a:ea typeface="Times New Roman" panose="02020603050405020304" pitchFamily="18" charset="0"/>
              </a:rPr>
              <a:t> sans lesquels l'Univers n'aurait pas eu une stabilité suffisante pour que la </a:t>
            </a:r>
            <a:r>
              <a:rPr lang="fr-FR" sz="3200" dirty="0">
                <a:effectLst/>
                <a:latin typeface="Calibri" panose="020F0502020204030204" pitchFamily="34" charset="0"/>
                <a:ea typeface="Times New Roman" panose="02020603050405020304" pitchFamily="18" charset="0"/>
              </a:rPr>
              <a:t>vie</a:t>
            </a:r>
            <a:r>
              <a:rPr lang="fr-FR" sz="3200" dirty="0">
                <a:solidFill>
                  <a:srgbClr val="202122"/>
                </a:solidFill>
                <a:effectLst/>
                <a:latin typeface="Calibri" panose="020F0502020204030204" pitchFamily="34" charset="0"/>
                <a:ea typeface="Times New Roman" panose="02020603050405020304" pitchFamily="18" charset="0"/>
              </a:rPr>
              <a:t> puisse avoir le temps d'y apparaître, ou bien pour que les étoiles puissent s'allumer ou former d'éléments lourds (niveaux énergétiques permettant à l'hélium de fusionner en fer).</a:t>
            </a:r>
            <a:endParaRPr lang="fr-FR" sz="24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fr-FR" sz="3200" dirty="0">
                <a:solidFill>
                  <a:srgbClr val="202122"/>
                </a:solidFill>
                <a:effectLst/>
                <a:latin typeface="Calibri" panose="020F0502020204030204" pitchFamily="34" charset="0"/>
                <a:ea typeface="Times New Roman" panose="02020603050405020304" pitchFamily="18" charset="0"/>
              </a:rPr>
              <a:t>Voir </a:t>
            </a:r>
            <a:r>
              <a:rPr lang="fr-FR" sz="3200" u="sng" dirty="0">
                <a:solidFill>
                  <a:srgbClr val="202122"/>
                </a:solidFill>
                <a:effectLst/>
                <a:latin typeface="Calibri" panose="020F0502020204030204" pitchFamily="34" charset="0"/>
                <a:ea typeface="Times New Roman" panose="02020603050405020304" pitchFamily="18" charset="0"/>
                <a:hlinkClick r:id="rId2"/>
              </a:rPr>
              <a:t>https://fr.wikipedia.org/wiki/Principe_anthropique</a:t>
            </a:r>
            <a:endParaRPr lang="fr-FR"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011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92407-1414-7517-0722-432D0FD89621}"/>
              </a:ext>
            </a:extLst>
          </p:cNvPr>
          <p:cNvSpPr>
            <a:spLocks noGrp="1"/>
          </p:cNvSpPr>
          <p:nvPr>
            <p:ph type="title"/>
          </p:nvPr>
        </p:nvSpPr>
        <p:spPr>
          <a:xfrm>
            <a:off x="838200" y="365125"/>
            <a:ext cx="5507182" cy="1325563"/>
          </a:xfrm>
        </p:spPr>
        <p:txBody>
          <a:bodyPr/>
          <a:lstStyle/>
          <a:p>
            <a:r>
              <a:rPr lang="fr-FR" dirty="0"/>
              <a:t>5 – Y-a-t-il une vitesse </a:t>
            </a:r>
            <a:br>
              <a:rPr lang="fr-FR" dirty="0"/>
            </a:br>
            <a:r>
              <a:rPr lang="fr-FR" dirty="0"/>
              <a:t>infinie ?</a:t>
            </a:r>
          </a:p>
        </p:txBody>
      </p:sp>
      <p:sp>
        <p:nvSpPr>
          <p:cNvPr id="3" name="Espace réservé du contenu 2">
            <a:extLst>
              <a:ext uri="{FF2B5EF4-FFF2-40B4-BE49-F238E27FC236}">
                <a16:creationId xmlns:a16="http://schemas.microsoft.com/office/drawing/2014/main" id="{9F0B9370-8130-5044-DDE1-910A0AD3F6EC}"/>
              </a:ext>
            </a:extLst>
          </p:cNvPr>
          <p:cNvSpPr>
            <a:spLocks noGrp="1"/>
          </p:cNvSpPr>
          <p:nvPr>
            <p:ph idx="1"/>
          </p:nvPr>
        </p:nvSpPr>
        <p:spPr>
          <a:xfrm>
            <a:off x="838200" y="1690688"/>
            <a:ext cx="5110018" cy="4707927"/>
          </a:xfrm>
        </p:spPr>
        <p:txBody>
          <a:bodyPr>
            <a:normAutofit/>
          </a:bodyPr>
          <a:lstStyle/>
          <a:p>
            <a:r>
              <a:rPr lang="fr-FR" sz="3200" dirty="0"/>
              <a:t>Oui en considérant les choses sous un aspect particulier.</a:t>
            </a:r>
          </a:p>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On va faire un peu de relativité (restreinte…). </a:t>
            </a:r>
          </a:p>
          <a:p>
            <a:pPr>
              <a:lnSpc>
                <a:spcPct val="107000"/>
              </a:lnSpc>
              <a:spcAft>
                <a:spcPts val="800"/>
              </a:spcAft>
            </a:pPr>
            <a:endParaRPr lang="fr-FR" sz="3200" dirty="0"/>
          </a:p>
        </p:txBody>
      </p:sp>
      <p:pic>
        <p:nvPicPr>
          <p:cNvPr id="2050" name="Picture 2" descr="Cette photo célèbre d’Albert Einstein a été prise en 1951.">
            <a:extLst>
              <a:ext uri="{FF2B5EF4-FFF2-40B4-BE49-F238E27FC236}">
                <a16:creationId xmlns:a16="http://schemas.microsoft.com/office/drawing/2014/main" id="{B9B6E219-639D-E0AF-75E4-ED4918E77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975" y="92364"/>
            <a:ext cx="5407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out)">
                                      <p:cBhvr>
                                        <p:cTn id="2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A0B2675-32E8-BA11-7167-9CFE236C61DF}"/>
              </a:ext>
            </a:extLst>
          </p:cNvPr>
          <p:cNvSpPr txBox="1"/>
          <p:nvPr/>
        </p:nvSpPr>
        <p:spPr>
          <a:xfrm>
            <a:off x="369757" y="516089"/>
            <a:ext cx="11452486" cy="4801314"/>
          </a:xfrm>
          <a:prstGeom prst="rect">
            <a:avLst/>
          </a:prstGeom>
          <a:noFill/>
        </p:spPr>
        <p:txBody>
          <a:bodyPr wrap="square">
            <a:spAutoFit/>
          </a:bodyPr>
          <a:lstStyle/>
          <a:p>
            <a:pPr>
              <a:spcBef>
                <a:spcPts val="1500"/>
              </a:spcBef>
            </a:pPr>
            <a:r>
              <a:rPr lang="fr-FR" sz="2800" dirty="0">
                <a:solidFill>
                  <a:srgbClr val="374151"/>
                </a:solidFill>
                <a:effectLst/>
                <a:latin typeface="Segoe UI" panose="020B0502040204020203" pitchFamily="34" charset="0"/>
                <a:ea typeface="Times New Roman" panose="02020603050405020304" pitchFamily="18" charset="0"/>
              </a:rPr>
              <a:t>En conclusion, l'infini est un concept complexe et fascinant qui est présent dans de nombreux aspects de notre vie quotidienne, en mathématiques, en sciences et en philosophie. Bien qu'il soit difficile à comprendre et à définir, l'infini continue de captiver notre imagination et de stimuler notre réflexion sur le monde qui nous entoure.</a:t>
            </a:r>
          </a:p>
          <a:p>
            <a:pPr>
              <a:spcBef>
                <a:spcPts val="1500"/>
              </a:spcBef>
            </a:pPr>
            <a:endParaRPr lang="fr-FR" sz="2800" dirty="0">
              <a:solidFill>
                <a:srgbClr val="374151"/>
              </a:solidFill>
              <a:latin typeface="Segoe UI" panose="020B0502040204020203" pitchFamily="34" charset="0"/>
              <a:ea typeface="Times New Roman" panose="02020603050405020304" pitchFamily="18" charset="0"/>
            </a:endParaRPr>
          </a:p>
          <a:p>
            <a:pPr>
              <a:spcBef>
                <a:spcPts val="1500"/>
              </a:spcBef>
            </a:pPr>
            <a:endParaRPr lang="fr-FR" sz="2800" dirty="0">
              <a:solidFill>
                <a:srgbClr val="374151"/>
              </a:solidFill>
              <a:effectLst/>
              <a:latin typeface="Segoe UI" panose="020B0502040204020203" pitchFamily="34" charset="0"/>
              <a:ea typeface="Times New Roman" panose="02020603050405020304" pitchFamily="18" charset="0"/>
            </a:endParaRPr>
          </a:p>
          <a:p>
            <a:pPr>
              <a:spcBef>
                <a:spcPts val="1500"/>
              </a:spcBef>
            </a:pPr>
            <a:r>
              <a:rPr lang="fr-FR" sz="3200" b="1" dirty="0">
                <a:solidFill>
                  <a:srgbClr val="374151"/>
                </a:solidFill>
                <a:latin typeface="Segoe UI" panose="020B0502040204020203" pitchFamily="34" charset="0"/>
                <a:ea typeface="Times New Roman" panose="02020603050405020304" pitchFamily="18" charset="0"/>
              </a:rPr>
              <a:t>Voici la fin de la conférence selon l’I.A. CHATGPT…</a:t>
            </a:r>
            <a:endParaRPr lang="fr-FR" sz="2800" b="1" dirty="0">
              <a:solidFill>
                <a:srgbClr val="374151"/>
              </a:solidFill>
              <a:latin typeface="Segoe UI" panose="020B0502040204020203" pitchFamily="34" charset="0"/>
              <a:ea typeface="Times New Roman" panose="02020603050405020304" pitchFamily="18" charset="0"/>
            </a:endParaRPr>
          </a:p>
          <a:p>
            <a:pPr>
              <a:spcBef>
                <a:spcPts val="1500"/>
              </a:spcBef>
            </a:pPr>
            <a:r>
              <a:rPr lang="fr-FR" sz="2800" dirty="0">
                <a:solidFill>
                  <a:srgbClr val="374151"/>
                </a:solidFill>
                <a:effectLst/>
                <a:latin typeface="Segoe UI" panose="020B0502040204020203" pitchFamily="34" charset="0"/>
                <a:ea typeface="Times New Roman" panose="02020603050405020304" pitchFamily="18" charset="0"/>
              </a:rPr>
              <a:t>Maintenant, </a:t>
            </a:r>
            <a:r>
              <a:rPr lang="fr-FR" sz="2800" dirty="0">
                <a:solidFill>
                  <a:srgbClr val="374151"/>
                </a:solidFill>
                <a:latin typeface="Segoe UI" panose="020B0502040204020203" pitchFamily="34" charset="0"/>
                <a:ea typeface="Times New Roman" panose="02020603050405020304" pitchFamily="18" charset="0"/>
              </a:rPr>
              <a:t>rentrons dans le vif du sujet…</a:t>
            </a:r>
            <a:endParaRPr lang="fr-FR"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45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out)">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9EA02063-5A08-6917-8BFE-26C93B93F5D5}"/>
                  </a:ext>
                </a:extLst>
              </p:cNvPr>
              <p:cNvSpPr txBox="1"/>
              <p:nvPr/>
            </p:nvSpPr>
            <p:spPr>
              <a:xfrm>
                <a:off x="748145" y="655719"/>
                <a:ext cx="10455563" cy="3890552"/>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Calibri" panose="020F0502020204030204" pitchFamily="34" charset="0"/>
                    <a:cs typeface="Times New Roman" panose="02020603050405020304" pitchFamily="18" charset="0"/>
                  </a:rPr>
                  <a:t>Einstein a prouvé que le temps propre </a:t>
                </a:r>
                <a14:m>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𝜏</m:t>
                    </m:r>
                  </m:oMath>
                </a14:m>
                <a:r>
                  <a:rPr lang="fr-FR" sz="3200" dirty="0">
                    <a:effectLst/>
                    <a:latin typeface="Calibri" panose="020F0502020204030204" pitchFamily="34" charset="0"/>
                    <a:ea typeface="Calibri" panose="020F0502020204030204" pitchFamily="34" charset="0"/>
                    <a:cs typeface="Times New Roman" panose="02020603050405020304" pitchFamily="18" charset="0"/>
                  </a:rPr>
                  <a:t> dans une fusée se déplaçant à la vitesse </a:t>
                </a:r>
                <a:r>
                  <a:rPr lang="fr-FR" sz="3200" i="1" dirty="0">
                    <a:effectLst/>
                    <a:latin typeface="Calibri" panose="020F0502020204030204" pitchFamily="34" charset="0"/>
                    <a:ea typeface="Calibri" panose="020F0502020204030204" pitchFamily="34" charset="0"/>
                    <a:cs typeface="Times New Roman" panose="02020603050405020304" pitchFamily="18" charset="0"/>
                  </a:rPr>
                  <a:t>v</a:t>
                </a:r>
                <a:r>
                  <a:rPr lang="fr-FR" sz="3200" dirty="0">
                    <a:effectLst/>
                    <a:latin typeface="Calibri" panose="020F0502020204030204" pitchFamily="34" charset="0"/>
                    <a:ea typeface="Calibri" panose="020F0502020204030204" pitchFamily="34" charset="0"/>
                    <a:cs typeface="Times New Roman" panose="02020603050405020304" pitchFamily="18" charset="0"/>
                  </a:rPr>
                  <a:t> était donné par la formule</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200" i="1">
                              <a:effectLst/>
                              <a:latin typeface="Cambria Math" panose="02040503050406030204" pitchFamily="18" charset="0"/>
                              <a:ea typeface="Calibri" panose="020F0502020204030204" pitchFamily="34" charset="0"/>
                              <a:cs typeface="Times New Roman" panose="02020603050405020304" pitchFamily="18" charset="0"/>
                            </a:rPr>
                            <m:t>𝜏</m:t>
                          </m:r>
                        </m:num>
                        <m:den>
                          <m:rad>
                            <m:radPr>
                              <m:degHide m:val="on"/>
                              <m:ctrlPr>
                                <a:rPr lang="fr-FR" sz="32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2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fr-FR"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200" i="1">
                                      <a:effectLst/>
                                      <a:latin typeface="Cambria Math" panose="02040503050406030204" pitchFamily="18" charset="0"/>
                                      <a:ea typeface="Calibri" panose="020F0502020204030204" pitchFamily="34" charset="0"/>
                                      <a:cs typeface="Times New Roman" panose="02020603050405020304" pitchFamily="18" charset="0"/>
                                    </a:rPr>
                                    <m:t>𝑣</m:t>
                                  </m:r>
                                  <m:r>
                                    <a:rPr lang="fr-FR" sz="3200" i="1">
                                      <a:effectLst/>
                                      <a:latin typeface="Cambria Math" panose="02040503050406030204" pitchFamily="18" charset="0"/>
                                      <a:ea typeface="Calibri" panose="020F0502020204030204" pitchFamily="34" charset="0"/>
                                      <a:cs typeface="Times New Roman" panose="02020603050405020304" pitchFamily="18" charset="0"/>
                                    </a:rPr>
                                    <m:t>²</m:t>
                                  </m:r>
                                </m:num>
                                <m:den>
                                  <m:r>
                                    <a:rPr lang="fr-FR" sz="3200" i="1">
                                      <a:effectLst/>
                                      <a:latin typeface="Cambria Math" panose="02040503050406030204" pitchFamily="18" charset="0"/>
                                      <a:ea typeface="Calibri" panose="020F0502020204030204" pitchFamily="34" charset="0"/>
                                      <a:cs typeface="Times New Roman" panose="02020603050405020304" pitchFamily="18" charset="0"/>
                                    </a:rPr>
                                    <m:t>𝑐</m:t>
                                  </m:r>
                                  <m:r>
                                    <a:rPr lang="fr-FR" sz="3200" i="1">
                                      <a:effectLst/>
                                      <a:latin typeface="Cambria Math" panose="02040503050406030204" pitchFamily="18" charset="0"/>
                                      <a:ea typeface="Calibri" panose="020F0502020204030204" pitchFamily="34" charset="0"/>
                                      <a:cs typeface="Times New Roman" panose="02020603050405020304" pitchFamily="18" charset="0"/>
                                    </a:rPr>
                                    <m:t>²</m:t>
                                  </m:r>
                                </m:den>
                              </m:f>
                            </m:e>
                          </m:rad>
                        </m:den>
                      </m:f>
                    </m:oMath>
                  </m:oMathPara>
                </a14:m>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3200" dirty="0">
                    <a:effectLst/>
                    <a:latin typeface="Calibri" panose="020F0502020204030204" pitchFamily="34" charset="0"/>
                    <a:ea typeface="Times New Roman" panose="02020603050405020304" pitchFamily="18" charset="0"/>
                    <a:cs typeface="Times New Roman" panose="02020603050405020304" pitchFamily="18" charset="0"/>
                  </a:rPr>
                  <a:t>où </a:t>
                </a:r>
                <a:r>
                  <a:rPr lang="fr-FR" sz="3200" i="1" dirty="0">
                    <a:effectLst/>
                    <a:latin typeface="Calibri" panose="020F0502020204030204" pitchFamily="34" charset="0"/>
                    <a:ea typeface="Times New Roman" panose="02020603050405020304" pitchFamily="18" charset="0"/>
                    <a:cs typeface="Times New Roman" panose="02020603050405020304" pitchFamily="18" charset="0"/>
                  </a:rPr>
                  <a:t>t</a:t>
                </a: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est le temps de référence d’un observateur immobile et </a:t>
                </a:r>
                <a:r>
                  <a:rPr lang="fr-FR" sz="3200" i="1" dirty="0">
                    <a:effectLst/>
                    <a:latin typeface="Calibri" panose="020F0502020204030204" pitchFamily="34" charset="0"/>
                    <a:ea typeface="Times New Roman" panose="02020603050405020304" pitchFamily="18" charset="0"/>
                    <a:cs typeface="Times New Roman" panose="02020603050405020304" pitchFamily="18" charset="0"/>
                  </a:rPr>
                  <a:t> c </a:t>
                </a: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est la vitesse (célérité) de la lumière.</a:t>
                </a:r>
                <a:endParaRPr lang="fr-FR" dirty="0"/>
              </a:p>
            </p:txBody>
          </p:sp>
        </mc:Choice>
        <mc:Fallback xmlns="">
          <p:sp>
            <p:nvSpPr>
              <p:cNvPr id="3" name="ZoneTexte 2">
                <a:extLst>
                  <a:ext uri="{FF2B5EF4-FFF2-40B4-BE49-F238E27FC236}">
                    <a16:creationId xmlns:a16="http://schemas.microsoft.com/office/drawing/2014/main" id="{9EA02063-5A08-6917-8BFE-26C93B93F5D5}"/>
                  </a:ext>
                </a:extLst>
              </p:cNvPr>
              <p:cNvSpPr txBox="1">
                <a:spLocks noRot="1" noChangeAspect="1" noMove="1" noResize="1" noEditPoints="1" noAdjustHandles="1" noChangeArrowheads="1" noChangeShapeType="1" noTextEdit="1"/>
              </p:cNvSpPr>
              <p:nvPr/>
            </p:nvSpPr>
            <p:spPr>
              <a:xfrm>
                <a:off x="748145" y="655719"/>
                <a:ext cx="10455563" cy="3890552"/>
              </a:xfrm>
              <a:prstGeom prst="rect">
                <a:avLst/>
              </a:prstGeom>
              <a:blipFill>
                <a:blip r:embed="rId2"/>
                <a:stretch>
                  <a:fillRect l="-1516" t="-1724" b="-4232"/>
                </a:stretch>
              </a:blipFill>
            </p:spPr>
            <p:txBody>
              <a:bodyPr/>
              <a:lstStyle/>
              <a:p>
                <a:r>
                  <a:rPr lang="fr-FR">
                    <a:noFill/>
                  </a:rPr>
                  <a:t> </a:t>
                </a:r>
              </a:p>
            </p:txBody>
          </p:sp>
        </mc:Fallback>
      </mc:AlternateContent>
    </p:spTree>
    <p:extLst>
      <p:ext uri="{BB962C8B-B14F-4D97-AF65-F5344CB8AC3E}">
        <p14:creationId xmlns:p14="http://schemas.microsoft.com/office/powerpoint/2010/main" val="2056775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FF028D-FEAB-5658-DC1E-E30A4631CB95}"/>
              </a:ext>
            </a:extLst>
          </p:cNvPr>
          <p:cNvSpPr txBox="1"/>
          <p:nvPr/>
        </p:nvSpPr>
        <p:spPr>
          <a:xfrm>
            <a:off x="624590" y="535181"/>
            <a:ext cx="10942819" cy="4031873"/>
          </a:xfrm>
          <a:prstGeom prst="rect">
            <a:avLst/>
          </a:prstGeom>
          <a:noFill/>
        </p:spPr>
        <p:txBody>
          <a:bodyPr wrap="square">
            <a:spAutoFit/>
          </a:bodyPr>
          <a:lstStyle/>
          <a:p>
            <a:r>
              <a:rPr lang="fr-FR" sz="3200" dirty="0">
                <a:effectLst/>
                <a:latin typeface="Calibri" panose="020F0502020204030204" pitchFamily="34" charset="0"/>
                <a:ea typeface="Times New Roman" panose="02020603050405020304" pitchFamily="18" charset="0"/>
                <a:cs typeface="Times New Roman" panose="02020603050405020304" pitchFamily="18" charset="0"/>
              </a:rPr>
              <a:t>On sait que </a:t>
            </a:r>
            <a:r>
              <a:rPr lang="fr-FR" sz="3200" i="1" dirty="0">
                <a:effectLst/>
                <a:latin typeface="Calibri" panose="020F0502020204030204" pitchFamily="34" charset="0"/>
                <a:ea typeface="Times New Roman" panose="02020603050405020304" pitchFamily="18" charset="0"/>
                <a:cs typeface="Times New Roman" panose="02020603050405020304" pitchFamily="18" charset="0"/>
              </a:rPr>
              <a:t>c </a:t>
            </a: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300  000 km/s à peu près. Sans rentrer dans les détails de cette formule et encore moins dans sa démonstration, examinons quelques exemples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1 – Si une fusée qui va vers la planète Mars file à 30 km/s et que le voyage dure 6 mois, la différence de temps est infime, de l’ordre de moins d’un dixième de seconde (0,75 dixième de seconde plus précisément).</a:t>
            </a:r>
          </a:p>
          <a:p>
            <a:endParaRPr lang="fr-FR" sz="3200" dirty="0"/>
          </a:p>
        </p:txBody>
      </p:sp>
    </p:spTree>
    <p:extLst>
      <p:ext uri="{BB962C8B-B14F-4D97-AF65-F5344CB8AC3E}">
        <p14:creationId xmlns:p14="http://schemas.microsoft.com/office/powerpoint/2010/main" val="7156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D82FBBB7-9225-C174-5CB1-F70E52D1FB38}"/>
                  </a:ext>
                </a:extLst>
              </p:cNvPr>
              <p:cNvSpPr txBox="1"/>
              <p:nvPr/>
            </p:nvSpPr>
            <p:spPr>
              <a:xfrm>
                <a:off x="815788" y="851648"/>
                <a:ext cx="10228730" cy="4031873"/>
              </a:xfrm>
              <a:prstGeom prst="rect">
                <a:avLst/>
              </a:prstGeom>
              <a:noFill/>
            </p:spPr>
            <p:txBody>
              <a:bodyPr wrap="square">
                <a:spAutoFit/>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2 – On fait un bond dans le futur, cette fois-ci, la fusée va à 260 000 km/s. Avec la formule donnée ci-dessus, on a approximativement </a:t>
                </a:r>
                <a14:m>
                  <m:oMath xmlns:m="http://schemas.openxmlformats.org/officeDocument/2006/math">
                    <m:r>
                      <a:rPr lang="fr-FR" sz="3200" i="1">
                        <a:effectLst/>
                        <a:latin typeface="Cambria Math" panose="02040503050406030204" pitchFamily="18" charset="0"/>
                        <a:ea typeface="Calibri" panose="020F0502020204030204" pitchFamily="34" charset="0"/>
                        <a:cs typeface="Times New Roman" panose="02020603050405020304" pitchFamily="18" charset="0"/>
                      </a:rPr>
                      <m:t>𝜏</m:t>
                    </m:r>
                    <m:r>
                      <a:rPr lang="fr-FR" sz="3200" i="1">
                        <a:effectLst/>
                        <a:latin typeface="Cambria Math" panose="02040503050406030204" pitchFamily="18" charset="0"/>
                        <a:ea typeface="Calibri" panose="020F0502020204030204" pitchFamily="34" charset="0"/>
                        <a:cs typeface="Times New Roman" panose="02020603050405020304" pitchFamily="18" charset="0"/>
                      </a:rPr>
                      <m:t>=</m:t>
                    </m:r>
                    <m:r>
                      <a:rPr lang="fr-FR" sz="3200" i="1">
                        <a:effectLst/>
                        <a:latin typeface="Cambria Math" panose="02040503050406030204" pitchFamily="18" charset="0"/>
                        <a:ea typeface="Calibri" panose="020F0502020204030204" pitchFamily="34" charset="0"/>
                        <a:cs typeface="Times New Roman" panose="02020603050405020304" pitchFamily="18" charset="0"/>
                      </a:rPr>
                      <m:t>𝑡</m:t>
                    </m:r>
                    <m:r>
                      <a:rPr lang="fr-FR" sz="32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200" dirty="0">
                    <a:effectLst/>
                    <a:latin typeface="Calibri" panose="020F0502020204030204" pitchFamily="34" charset="0"/>
                    <a:ea typeface="Times New Roman" panose="02020603050405020304" pitchFamily="18" charset="0"/>
                    <a:cs typeface="Times New Roman" panose="02020603050405020304" pitchFamily="18" charset="0"/>
                  </a:rPr>
                  <a:t>, c’est-à-dire que chaque minute passée dans la fusée correspond à 2 minutes sur terre.</a:t>
                </a:r>
              </a:p>
              <a:p>
                <a:r>
                  <a:rPr lang="fr-FR" sz="3200" dirty="0">
                    <a:effectLst/>
                    <a:latin typeface="Calibri" panose="020F0502020204030204" pitchFamily="34" charset="0"/>
                    <a:ea typeface="Times New Roman" panose="02020603050405020304" pitchFamily="18" charset="0"/>
                    <a:cs typeface="Times New Roman" panose="02020603050405020304" pitchFamily="18" charset="0"/>
                  </a:rPr>
                  <a:t>3 – Plus on va se rapprocher de la vitesse de la lumière et plus les minutes passées dans la fusée vont compter, à 299 000 km/s, chaque minute dans la fusée compte pour 150 minutes sur Terre.</a:t>
                </a:r>
                <a:endParaRPr lang="fr-FR" sz="3200" dirty="0"/>
              </a:p>
            </p:txBody>
          </p:sp>
        </mc:Choice>
        <mc:Fallback xmlns="">
          <p:sp>
            <p:nvSpPr>
              <p:cNvPr id="3" name="ZoneTexte 2">
                <a:extLst>
                  <a:ext uri="{FF2B5EF4-FFF2-40B4-BE49-F238E27FC236}">
                    <a16:creationId xmlns:a16="http://schemas.microsoft.com/office/drawing/2014/main" id="{D82FBBB7-9225-C174-5CB1-F70E52D1FB38}"/>
                  </a:ext>
                </a:extLst>
              </p:cNvPr>
              <p:cNvSpPr txBox="1">
                <a:spLocks noRot="1" noChangeAspect="1" noMove="1" noResize="1" noEditPoints="1" noAdjustHandles="1" noChangeArrowheads="1" noChangeShapeType="1" noTextEdit="1"/>
              </p:cNvSpPr>
              <p:nvPr/>
            </p:nvSpPr>
            <p:spPr>
              <a:xfrm>
                <a:off x="815788" y="851648"/>
                <a:ext cx="10228730" cy="4031873"/>
              </a:xfrm>
              <a:prstGeom prst="rect">
                <a:avLst/>
              </a:prstGeom>
              <a:blipFill>
                <a:blip r:embed="rId2"/>
                <a:stretch>
                  <a:fillRect l="-1549" t="-1967" r="-1609" b="-4085"/>
                </a:stretch>
              </a:blipFill>
            </p:spPr>
            <p:txBody>
              <a:bodyPr/>
              <a:lstStyle/>
              <a:p>
                <a:r>
                  <a:rPr lang="fr-FR">
                    <a:noFill/>
                  </a:rPr>
                  <a:t> </a:t>
                </a:r>
              </a:p>
            </p:txBody>
          </p:sp>
        </mc:Fallback>
      </mc:AlternateContent>
    </p:spTree>
    <p:extLst>
      <p:ext uri="{BB962C8B-B14F-4D97-AF65-F5344CB8AC3E}">
        <p14:creationId xmlns:p14="http://schemas.microsoft.com/office/powerpoint/2010/main" val="239781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A6C29F2E-61CB-2693-F572-BDB331A802AD}"/>
                  </a:ext>
                </a:extLst>
              </p:cNvPr>
              <p:cNvSpPr txBox="1"/>
              <p:nvPr/>
            </p:nvSpPr>
            <p:spPr>
              <a:xfrm>
                <a:off x="554636" y="482655"/>
                <a:ext cx="10807907" cy="5104603"/>
              </a:xfrm>
              <a:prstGeom prst="rect">
                <a:avLst/>
              </a:prstGeom>
              <a:noFill/>
            </p:spPr>
            <p:txBody>
              <a:bodyPr wrap="square">
                <a:spAutoFit/>
              </a:bodyPr>
              <a:lstStyle/>
              <a:p>
                <a:pPr>
                  <a:lnSpc>
                    <a:spcPct val="107000"/>
                  </a:lnSpc>
                  <a:spcAft>
                    <a:spcPts val="800"/>
                  </a:spcAft>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4 – Utilisons la formule vitesse = distance / temps</a:t>
                </a:r>
                <a:r>
                  <a:rPr lang="fr-FR" sz="2800" dirty="0">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Dans le cas 2, la vitesse que l’on pourrait mesurer dans la fusée ne serait pas de 260 000 km/s mais du double, i.e. 520 000 km/s</a:t>
                </a:r>
                <a:r>
                  <a:rPr lang="fr-FR" sz="2800" dirty="0">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En effet, pour un observateur immobile, toutes les 2 secondes, elle va parcourir 520 000 kms mais comme le temps propre </a:t>
                </a:r>
                <a14:m>
                  <m:oMath xmlns:m="http://schemas.openxmlformats.org/officeDocument/2006/math">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de la fusée est la moitié du temps </a:t>
                </a:r>
                <a:r>
                  <a:rPr lang="fr-FR" sz="2800" i="1" dirty="0">
                    <a:effectLst/>
                    <a:latin typeface="Calibri" panose="020F0502020204030204" pitchFamily="34" charset="0"/>
                    <a:ea typeface="Times New Roman" panose="02020603050405020304" pitchFamily="18" charset="0"/>
                    <a:cs typeface="Times New Roman" panose="02020603050405020304" pitchFamily="18" charset="0"/>
                  </a:rPr>
                  <a:t>t </a:t>
                </a:r>
                <a:r>
                  <a:rPr lang="fr-FR" sz="2800" dirty="0">
                    <a:effectLst/>
                    <a:latin typeface="Calibri" panose="020F0502020204030204" pitchFamily="34" charset="0"/>
                    <a:ea typeface="Times New Roman" panose="02020603050405020304" pitchFamily="18" charset="0"/>
                    <a:cs typeface="Times New Roman" panose="02020603050405020304" pitchFamily="18" charset="0"/>
                  </a:rPr>
                  <a:t>de l’observateur, alors </a:t>
                </a:r>
                <a14:m>
                  <m:oMath xmlns:m="http://schemas.openxmlformats.org/officeDocument/2006/math">
                    <m:r>
                      <a:rPr lang="fr-FR" sz="2800" i="1">
                        <a:effectLst/>
                        <a:latin typeface="Cambria Math" panose="02040503050406030204" pitchFamily="18" charset="0"/>
                        <a:ea typeface="Calibri" panose="020F0502020204030204" pitchFamily="34" charset="0"/>
                        <a:cs typeface="Times New Roman" panose="02020603050405020304" pitchFamily="18" charset="0"/>
                      </a:rPr>
                      <m:t>𝜏</m:t>
                    </m:r>
                  </m:oMath>
                </a14:m>
                <a:r>
                  <a:rPr lang="fr-FR" sz="2800" dirty="0">
                    <a:effectLst/>
                    <a:latin typeface="Calibri" panose="020F0502020204030204" pitchFamily="34" charset="0"/>
                    <a:ea typeface="Times New Roman" panose="02020603050405020304" pitchFamily="18" charset="0"/>
                    <a:cs typeface="Times New Roman" panose="02020603050405020304" pitchFamily="18" charset="0"/>
                  </a:rPr>
                  <a:t> vaut 1s et pour le voyageur dans la fusée, il aura parcouru 520 000 kms en 1 seconde.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dirty="0">
                    <a:effectLst/>
                    <a:latin typeface="Calibri" panose="020F0502020204030204" pitchFamily="34" charset="0"/>
                    <a:ea typeface="Times New Roman" panose="02020603050405020304" pitchFamily="18" charset="0"/>
                    <a:cs typeface="Times New Roman" panose="02020603050405020304" pitchFamily="18" charset="0"/>
                  </a:rPr>
                  <a:t>Dans le cas 3, ce serait 150 fois 300 000 km/s, il lui faudrait à peu près 10 jours de temps propre pour rejoindre Proxima du Centaure, l’étoile la plus proche de notre système solaire.</a:t>
                </a:r>
                <a:endParaRPr lang="fr-FR" sz="3200" dirty="0"/>
              </a:p>
            </p:txBody>
          </p:sp>
        </mc:Choice>
        <mc:Fallback xmlns="">
          <p:sp>
            <p:nvSpPr>
              <p:cNvPr id="3" name="ZoneTexte 2">
                <a:extLst>
                  <a:ext uri="{FF2B5EF4-FFF2-40B4-BE49-F238E27FC236}">
                    <a16:creationId xmlns:a16="http://schemas.microsoft.com/office/drawing/2014/main" id="{A6C29F2E-61CB-2693-F572-BDB331A802AD}"/>
                  </a:ext>
                </a:extLst>
              </p:cNvPr>
              <p:cNvSpPr txBox="1">
                <a:spLocks noRot="1" noChangeAspect="1" noMove="1" noResize="1" noEditPoints="1" noAdjustHandles="1" noChangeArrowheads="1" noChangeShapeType="1" noTextEdit="1"/>
              </p:cNvSpPr>
              <p:nvPr/>
            </p:nvSpPr>
            <p:spPr>
              <a:xfrm>
                <a:off x="554636" y="482655"/>
                <a:ext cx="10807907" cy="5104603"/>
              </a:xfrm>
              <a:prstGeom prst="rect">
                <a:avLst/>
              </a:prstGeom>
              <a:blipFill>
                <a:blip r:embed="rId2"/>
                <a:stretch>
                  <a:fillRect l="-1184" t="-955" r="-1748"/>
                </a:stretch>
              </a:blipFill>
            </p:spPr>
            <p:txBody>
              <a:bodyPr/>
              <a:lstStyle/>
              <a:p>
                <a:r>
                  <a:rPr lang="fr-FR">
                    <a:noFill/>
                  </a:rPr>
                  <a:t> </a:t>
                </a:r>
              </a:p>
            </p:txBody>
          </p:sp>
        </mc:Fallback>
      </mc:AlternateContent>
    </p:spTree>
    <p:extLst>
      <p:ext uri="{BB962C8B-B14F-4D97-AF65-F5344CB8AC3E}">
        <p14:creationId xmlns:p14="http://schemas.microsoft.com/office/powerpoint/2010/main" val="40114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8EE322B-74FD-E0D5-261B-75F060F0F78B}"/>
              </a:ext>
            </a:extLst>
          </p:cNvPr>
          <p:cNvSpPr txBox="1"/>
          <p:nvPr/>
        </p:nvSpPr>
        <p:spPr>
          <a:xfrm>
            <a:off x="480291" y="560984"/>
            <a:ext cx="11231418" cy="3917098"/>
          </a:xfrm>
          <a:prstGeom prst="rect">
            <a:avLst/>
          </a:prstGeom>
          <a:noFill/>
        </p:spPr>
        <p:txBody>
          <a:bodyPr wrap="square">
            <a:spAutoFit/>
          </a:bodyPr>
          <a:lstStyle/>
          <a:p>
            <a:pPr>
              <a:lnSpc>
                <a:spcPct val="107000"/>
              </a:lnSpc>
              <a:spcAft>
                <a:spcPts val="800"/>
              </a:spcAft>
            </a:pP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5 – Finalement, si on pouvait se déplacer à la vitesse de la lumière (toujours par rapport à un observateur immobile) alors on irait à une vitesse infinie. </a:t>
            </a:r>
          </a:p>
          <a:p>
            <a:pPr>
              <a:lnSpc>
                <a:spcPct val="107000"/>
              </a:lnSpc>
              <a:spcAft>
                <a:spcPts val="800"/>
              </a:spcAft>
            </a:pPr>
            <a:r>
              <a:rPr lang="fr-FR" sz="3200" dirty="0">
                <a:effectLst/>
                <a:latin typeface="Calibri" panose="020F0502020204030204" pitchFamily="34" charset="0"/>
                <a:ea typeface="Times New Roman" panose="02020603050405020304" pitchFamily="18" charset="0"/>
                <a:cs typeface="Times New Roman" panose="02020603050405020304" pitchFamily="18" charset="0"/>
              </a:rPr>
              <a:t>C’est le cas du photon, particule qui véhicule la lumière, pour son temps propre, il peut traverser l’univers instantanément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r>
              <a:rPr lang="fr-FR" sz="3200" dirty="0">
                <a:effectLst/>
                <a:latin typeface="Calibri" panose="020F0502020204030204" pitchFamily="34" charset="0"/>
                <a:ea typeface="Times New Roman" panose="02020603050405020304" pitchFamily="18" charset="0"/>
                <a:cs typeface="Times New Roman" panose="02020603050405020304" pitchFamily="18" charset="0"/>
              </a:rPr>
              <a:t>Tout ça est quand même très relatif car je me vois mal me transformer en photon…</a:t>
            </a:r>
            <a:endParaRPr lang="fr-FR" sz="3200" dirty="0"/>
          </a:p>
        </p:txBody>
      </p:sp>
    </p:spTree>
    <p:extLst>
      <p:ext uri="{BB962C8B-B14F-4D97-AF65-F5344CB8AC3E}">
        <p14:creationId xmlns:p14="http://schemas.microsoft.com/office/powerpoint/2010/main" val="14706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7572B-EB16-0986-F1DC-F03DC56629F6}"/>
              </a:ext>
            </a:extLst>
          </p:cNvPr>
          <p:cNvSpPr>
            <a:spLocks noGrp="1"/>
          </p:cNvSpPr>
          <p:nvPr>
            <p:ph type="title"/>
          </p:nvPr>
        </p:nvSpPr>
        <p:spPr/>
        <p:txBody>
          <a:bodyPr/>
          <a:lstStyle/>
          <a:p>
            <a:r>
              <a:rPr lang="fr-FR" dirty="0"/>
              <a:t>IV - L’infini en Philosophie</a:t>
            </a:r>
          </a:p>
        </p:txBody>
      </p:sp>
      <p:sp>
        <p:nvSpPr>
          <p:cNvPr id="3" name="Espace réservé du contenu 2">
            <a:extLst>
              <a:ext uri="{FF2B5EF4-FFF2-40B4-BE49-F238E27FC236}">
                <a16:creationId xmlns:a16="http://schemas.microsoft.com/office/drawing/2014/main" id="{6BD584A9-CE0C-A40C-233E-AF17B37AC595}"/>
              </a:ext>
            </a:extLst>
          </p:cNvPr>
          <p:cNvSpPr>
            <a:spLocks noGrp="1"/>
          </p:cNvSpPr>
          <p:nvPr>
            <p:ph idx="1"/>
          </p:nvPr>
        </p:nvSpPr>
        <p:spPr/>
        <p:txBody>
          <a:bodyPr>
            <a:normAutofit/>
          </a:bodyPr>
          <a:lstStyle/>
          <a:p>
            <a:r>
              <a:rPr lang="fr-FR" sz="3200" spc="15" dirty="0">
                <a:solidFill>
                  <a:srgbClr val="191919"/>
                </a:solidFill>
                <a:effectLst/>
                <a:latin typeface="Calibri" panose="020F0502020204030204" pitchFamily="34" charset="0"/>
                <a:ea typeface="Calibri" panose="020F0502020204030204" pitchFamily="34" charset="0"/>
              </a:rPr>
              <a:t>Du latin </a:t>
            </a:r>
            <a:r>
              <a:rPr lang="fr-FR" sz="3200" i="1" spc="15" dirty="0" err="1">
                <a:solidFill>
                  <a:srgbClr val="191919"/>
                </a:solidFill>
                <a:effectLst/>
                <a:latin typeface="Calibri" panose="020F0502020204030204" pitchFamily="34" charset="0"/>
                <a:ea typeface="Calibri" panose="020F0502020204030204" pitchFamily="34" charset="0"/>
              </a:rPr>
              <a:t>infinitus</a:t>
            </a:r>
            <a:r>
              <a:rPr lang="fr-FR" sz="3200" spc="15" dirty="0">
                <a:solidFill>
                  <a:srgbClr val="191919"/>
                </a:solidFill>
                <a:effectLst/>
                <a:latin typeface="Calibri" panose="020F0502020204030204" pitchFamily="34" charset="0"/>
                <a:ea typeface="Calibri" panose="020F0502020204030204" pitchFamily="34" charset="0"/>
              </a:rPr>
              <a:t>, lui-même tiré du grec </a:t>
            </a:r>
            <a:r>
              <a:rPr lang="fr-FR" sz="3200" i="1" spc="15" dirty="0" err="1">
                <a:solidFill>
                  <a:srgbClr val="191919"/>
                </a:solidFill>
                <a:effectLst/>
                <a:latin typeface="Calibri" panose="020F0502020204030204" pitchFamily="34" charset="0"/>
                <a:ea typeface="Calibri" panose="020F0502020204030204" pitchFamily="34" charset="0"/>
              </a:rPr>
              <a:t>apeiros</a:t>
            </a:r>
            <a:r>
              <a:rPr lang="fr-FR" sz="3200" i="1" spc="15" dirty="0">
                <a:solidFill>
                  <a:srgbClr val="191919"/>
                </a:solidFill>
                <a:effectLst/>
                <a:latin typeface="Calibri" panose="020F0502020204030204" pitchFamily="34" charset="0"/>
                <a:ea typeface="Calibri" panose="020F0502020204030204" pitchFamily="34" charset="0"/>
              </a:rPr>
              <a:t> </a:t>
            </a:r>
            <a:r>
              <a:rPr lang="fr-FR" sz="3200" spc="15" dirty="0">
                <a:solidFill>
                  <a:srgbClr val="191919"/>
                </a:solidFill>
                <a:effectLst/>
                <a:latin typeface="Calibri" panose="020F0502020204030204" pitchFamily="34" charset="0"/>
                <a:ea typeface="Calibri" panose="020F0502020204030204" pitchFamily="34" charset="0"/>
              </a:rPr>
              <a:t>: « sans fin ». </a:t>
            </a:r>
          </a:p>
          <a:p>
            <a:r>
              <a:rPr lang="fr-FR" sz="3200" spc="15" dirty="0">
                <a:solidFill>
                  <a:srgbClr val="191919"/>
                </a:solidFill>
                <a:effectLst/>
                <a:latin typeface="Calibri" panose="020F0502020204030204" pitchFamily="34" charset="0"/>
                <a:ea typeface="Calibri" panose="020F0502020204030204" pitchFamily="34" charset="0"/>
              </a:rPr>
              <a:t>Mais que penser d’un être (réduit à l’état d’un point) qui se déplacerait sur un cercle ? Pour lui, son univers n’aurait pas de fin. </a:t>
            </a:r>
          </a:p>
          <a:p>
            <a:r>
              <a:rPr lang="fr-FR" sz="3200" spc="15" dirty="0">
                <a:solidFill>
                  <a:srgbClr val="191919"/>
                </a:solidFill>
                <a:effectLst/>
                <a:latin typeface="Calibri" panose="020F0502020204030204" pitchFamily="34" charset="0"/>
                <a:ea typeface="Calibri" panose="020F0502020204030204" pitchFamily="34" charset="0"/>
              </a:rPr>
              <a:t>De même sur une sphère pour des individus plats et que penser (en rajoutant une dimension) à notre univers que certains considèrent comme une hypersphère (sphère en 4 dimensions) selon les dernières analyses.</a:t>
            </a:r>
            <a:endParaRPr lang="fr-FR" sz="4400" dirty="0"/>
          </a:p>
        </p:txBody>
      </p:sp>
    </p:spTree>
    <p:extLst>
      <p:ext uri="{BB962C8B-B14F-4D97-AF65-F5344CB8AC3E}">
        <p14:creationId xmlns:p14="http://schemas.microsoft.com/office/powerpoint/2010/main" val="7416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710C2A1-DAE3-343D-E04F-808F368BDFEF}"/>
              </a:ext>
            </a:extLst>
          </p:cNvPr>
          <p:cNvSpPr txBox="1"/>
          <p:nvPr/>
        </p:nvSpPr>
        <p:spPr>
          <a:xfrm>
            <a:off x="779489" y="647925"/>
            <a:ext cx="10418164" cy="4031873"/>
          </a:xfrm>
          <a:prstGeom prst="rect">
            <a:avLst/>
          </a:prstGeom>
          <a:noFill/>
        </p:spPr>
        <p:txBody>
          <a:bodyPr wrap="square">
            <a:spAutoFit/>
          </a:bodyPr>
          <a:lstStyle/>
          <a:p>
            <a:r>
              <a:rPr lang="fr-FR" sz="3200" spc="15" dirty="0">
                <a:solidFill>
                  <a:srgbClr val="191919"/>
                </a:solidFill>
                <a:effectLst/>
                <a:latin typeface="Calibri" panose="020F0502020204030204" pitchFamily="34" charset="0"/>
                <a:ea typeface="Calibri" panose="020F0502020204030204" pitchFamily="34" charset="0"/>
              </a:rPr>
              <a:t>La philosophie dans ce cadre flirte dangereusement avec les sciences. </a:t>
            </a:r>
          </a:p>
          <a:p>
            <a:r>
              <a:rPr lang="fr-FR" sz="3200" spc="15" dirty="0">
                <a:solidFill>
                  <a:srgbClr val="191919"/>
                </a:solidFill>
                <a:effectLst/>
                <a:latin typeface="Calibri" panose="020F0502020204030204" pitchFamily="34" charset="0"/>
                <a:ea typeface="Calibri" panose="020F0502020204030204" pitchFamily="34" charset="0"/>
              </a:rPr>
              <a:t>Mais si notre univers est fini, il existe peut-être d’autres univers (peut-être en nombre infini) qui, pour certains, seraient infinis ! </a:t>
            </a:r>
          </a:p>
          <a:p>
            <a:r>
              <a:rPr lang="fr-FR" sz="3200" spc="15" dirty="0">
                <a:solidFill>
                  <a:srgbClr val="191919"/>
                </a:solidFill>
                <a:effectLst/>
                <a:latin typeface="Calibri" panose="020F0502020204030204" pitchFamily="34" charset="0"/>
                <a:ea typeface="Calibri" panose="020F0502020204030204" pitchFamily="34" charset="0"/>
              </a:rPr>
              <a:t>On n’a pas fini de reparler de ce qu’on appelle les multivers... Difficile de rester philosophe !</a:t>
            </a:r>
          </a:p>
          <a:p>
            <a:endParaRPr lang="fr-FR" sz="3200" dirty="0"/>
          </a:p>
        </p:txBody>
      </p:sp>
    </p:spTree>
    <p:extLst>
      <p:ext uri="{BB962C8B-B14F-4D97-AF65-F5344CB8AC3E}">
        <p14:creationId xmlns:p14="http://schemas.microsoft.com/office/powerpoint/2010/main" val="10360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ément Vidal">
            <a:extLst>
              <a:ext uri="{FF2B5EF4-FFF2-40B4-BE49-F238E27FC236}">
                <a16:creationId xmlns:a16="http://schemas.microsoft.com/office/drawing/2014/main" id="{41CF31C7-5973-7BE7-50BA-A41A6EC3C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368" y="1047749"/>
            <a:ext cx="3745923" cy="374592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383EDE4-DC29-B92F-1CAC-2184324F0C21}"/>
              </a:ext>
            </a:extLst>
          </p:cNvPr>
          <p:cNvSpPr txBox="1"/>
          <p:nvPr/>
        </p:nvSpPr>
        <p:spPr>
          <a:xfrm>
            <a:off x="822036" y="540481"/>
            <a:ext cx="6096000" cy="3539430"/>
          </a:xfrm>
          <a:prstGeom prst="rect">
            <a:avLst/>
          </a:prstGeom>
          <a:noFill/>
        </p:spPr>
        <p:txBody>
          <a:bodyPr wrap="square">
            <a:spAutoFit/>
          </a:bodyPr>
          <a:lstStyle/>
          <a:p>
            <a:r>
              <a:rPr lang="fr-FR" sz="3200" spc="15" dirty="0">
                <a:solidFill>
                  <a:srgbClr val="191919"/>
                </a:solidFill>
                <a:latin typeface="Calibri" panose="020F0502020204030204" pitchFamily="34" charset="0"/>
              </a:rPr>
              <a:t>Pour ceux qui veulent aller plus loin, je recommande le livre</a:t>
            </a:r>
          </a:p>
          <a:p>
            <a:r>
              <a:rPr lang="en-US" sz="3200" b="1" dirty="0"/>
              <a:t>The-beginning and the end</a:t>
            </a:r>
            <a:r>
              <a:rPr lang="en-US" sz="3200" dirty="0"/>
              <a:t> de Clément Vidal </a:t>
            </a:r>
            <a:r>
              <a:rPr lang="fr-FR" sz="3200" b="0" i="0" dirty="0">
                <a:effectLst/>
                <a:latin typeface="PT Sans" panose="020F0502020204030204" pitchFamily="34" charset="0"/>
              </a:rPr>
              <a:t>philosophe et conférencier spécialisé dans le philosophie des sciences et en futurologie.</a:t>
            </a:r>
            <a:endParaRPr lang="fr-FR" sz="3200" dirty="0"/>
          </a:p>
        </p:txBody>
      </p:sp>
    </p:spTree>
    <p:extLst>
      <p:ext uri="{BB962C8B-B14F-4D97-AF65-F5344CB8AC3E}">
        <p14:creationId xmlns:p14="http://schemas.microsoft.com/office/powerpoint/2010/main" val="150891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B474F6-02D0-CE11-D5F7-29286BE988BE}"/>
              </a:ext>
            </a:extLst>
          </p:cNvPr>
          <p:cNvSpPr>
            <a:spLocks noGrp="1"/>
          </p:cNvSpPr>
          <p:nvPr>
            <p:ph type="title"/>
          </p:nvPr>
        </p:nvSpPr>
        <p:spPr/>
        <p:txBody>
          <a:bodyPr/>
          <a:lstStyle/>
          <a:p>
            <a:r>
              <a:rPr lang="fr-FR" dirty="0"/>
              <a:t>V – L’infini dans les religions</a:t>
            </a:r>
          </a:p>
        </p:txBody>
      </p:sp>
      <p:sp>
        <p:nvSpPr>
          <p:cNvPr id="3" name="Espace réservé du contenu 2">
            <a:extLst>
              <a:ext uri="{FF2B5EF4-FFF2-40B4-BE49-F238E27FC236}">
                <a16:creationId xmlns:a16="http://schemas.microsoft.com/office/drawing/2014/main" id="{6E96E4DE-8DCF-3BFE-E32B-CD795D1D0CDD}"/>
              </a:ext>
            </a:extLst>
          </p:cNvPr>
          <p:cNvSpPr>
            <a:spLocks noGrp="1"/>
          </p:cNvSpPr>
          <p:nvPr>
            <p:ph idx="1"/>
          </p:nvPr>
        </p:nvSpPr>
        <p:spPr>
          <a:xfrm>
            <a:off x="838200" y="1558977"/>
            <a:ext cx="4232564" cy="4617986"/>
          </a:xfrm>
        </p:spPr>
        <p:txBody>
          <a:bodyPr>
            <a:normAutofit/>
          </a:bodyPr>
          <a:lstStyle/>
          <a:p>
            <a:pPr>
              <a:lnSpc>
                <a:spcPct val="107000"/>
              </a:lnSpc>
              <a:spcAft>
                <a:spcPts val="800"/>
              </a:spcAft>
            </a:pPr>
            <a:r>
              <a:rPr lang="fr-FR"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 on aborde un problème sensible, celui des croyances.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pc="15" dirty="0">
                <a:solidFill>
                  <a:srgbClr val="191919"/>
                </a:solidFill>
                <a:effectLst/>
                <a:latin typeface="Calibri" panose="020F0502020204030204" pitchFamily="34" charset="0"/>
                <a:ea typeface="Calibri" panose="020F0502020204030204" pitchFamily="34" charset="0"/>
                <a:cs typeface="Calibri" panose="020F0502020204030204" pitchFamily="34" charset="0"/>
              </a:rPr>
              <a:t>Attribut de Dieu, il est pour Descartes une perfection et le fini une imperfection, présent en nous avant la notion de fini. </a:t>
            </a:r>
          </a:p>
          <a:p>
            <a:pPr algn="just">
              <a:lnSpc>
                <a:spcPct val="107000"/>
              </a:lnSpc>
              <a:spcAft>
                <a:spcPts val="800"/>
              </a:spcAft>
            </a:pPr>
            <a:endParaRPr lang="fr-FR" sz="4000" dirty="0"/>
          </a:p>
        </p:txBody>
      </p:sp>
      <p:pic>
        <p:nvPicPr>
          <p:cNvPr id="4100" name="Picture 4" descr="Portrait of Rene Descartes (1596-1650) c - (after) Frans Hals en  reproduction imprimée ou copie peinte à l'huile sur toile">
            <a:extLst>
              <a:ext uri="{FF2B5EF4-FFF2-40B4-BE49-F238E27FC236}">
                <a16:creationId xmlns:a16="http://schemas.microsoft.com/office/drawing/2014/main" id="{CCE7A535-3F28-DCC1-7150-91D63FC92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209" y="1526371"/>
            <a:ext cx="4732482" cy="530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53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circle(out)">
                                      <p:cBhvr>
                                        <p:cTn id="22"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67D8ED-B20B-8CBC-AE1A-E39580EFF8F9}"/>
              </a:ext>
            </a:extLst>
          </p:cNvPr>
          <p:cNvSpPr txBox="1"/>
          <p:nvPr/>
        </p:nvSpPr>
        <p:spPr>
          <a:xfrm>
            <a:off x="628073" y="441941"/>
            <a:ext cx="6096000" cy="6378028"/>
          </a:xfrm>
          <a:prstGeom prst="rect">
            <a:avLst/>
          </a:prstGeom>
          <a:noFill/>
        </p:spPr>
        <p:txBody>
          <a:bodyPr wrap="square">
            <a:spAutoFit/>
          </a:bodyPr>
          <a:lstStyle/>
          <a:p>
            <a:pPr algn="just">
              <a:lnSpc>
                <a:spcPct val="107000"/>
              </a:lnSpc>
              <a:spcAft>
                <a:spcPts val="800"/>
              </a:spcAft>
            </a:pPr>
            <a:r>
              <a:rPr lang="fr-FR" sz="2800" spc="15" dirty="0">
                <a:solidFill>
                  <a:srgbClr val="191919"/>
                </a:solidFill>
                <a:effectLst/>
                <a:latin typeface="Calibri" panose="020F0502020204030204" pitchFamily="34" charset="0"/>
                <a:ea typeface="Calibri" panose="020F0502020204030204" pitchFamily="34" charset="0"/>
                <a:cs typeface="Calibri" panose="020F0502020204030204" pitchFamily="34" charset="0"/>
              </a:rPr>
              <a:t>L’invention du microscope complétant celle de la lunette, Pascal estime que l’homme sans Dieu est tragiquement perdu entre l’infiniment grand et l’infiniment petit.</a:t>
            </a:r>
            <a:r>
              <a:rPr lang="fr-FR" sz="2800" dirty="0">
                <a:solidFill>
                  <a:srgbClr val="000000"/>
                </a:solidFill>
                <a:effectLst/>
                <a:latin typeface="Freight"/>
                <a:ea typeface="Times New Roman" panose="02020603050405020304" pitchFamily="18" charset="0"/>
                <a:cs typeface="Times New Roman" panose="02020603050405020304" pitchFamily="18" charset="0"/>
              </a:rPr>
              <a: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dirty="0">
                <a:solidFill>
                  <a:srgbClr val="000000"/>
                </a:solidFill>
                <a:effectLst/>
                <a:latin typeface="Calibri" panose="020F0502020204030204" pitchFamily="34" charset="0"/>
                <a:ea typeface="Times New Roman" panose="02020603050405020304" pitchFamily="18" charset="0"/>
              </a:rPr>
              <a:t>Considéré à une autre époque comme un concept sacré (seul Dieu est infini) ou métaphysique (l’esprit humain ne pourra jamais le concevoir entièrement), l’infini est depuis entré de plain-pied dans le domaine des sciences et des techniques. </a:t>
            </a:r>
          </a:p>
          <a:p>
            <a:r>
              <a:rPr lang="fr-FR" sz="2800" dirty="0">
                <a:solidFill>
                  <a:srgbClr val="000000"/>
                </a:solidFill>
                <a:effectLst/>
                <a:latin typeface="Calibri" panose="020F0502020204030204" pitchFamily="34" charset="0"/>
                <a:ea typeface="Times New Roman" panose="02020603050405020304" pitchFamily="18" charset="0"/>
              </a:rPr>
              <a:t>Aujourd’hui, on le mesure, on le compare, on l’étudie et l’utilise presque comme un nombre normal.</a:t>
            </a:r>
            <a:endParaRPr lang="fr-FR" sz="2800" dirty="0"/>
          </a:p>
        </p:txBody>
      </p:sp>
      <p:pic>
        <p:nvPicPr>
          <p:cNvPr id="5122" name="Picture 2" descr="Blaise philosophe pascal Banque de photographies et d'images à haute  résolution - Alamy">
            <a:extLst>
              <a:ext uri="{FF2B5EF4-FFF2-40B4-BE49-F238E27FC236}">
                <a16:creationId xmlns:a16="http://schemas.microsoft.com/office/drawing/2014/main" id="{2363109D-9FC3-F6E4-D820-DB30BAEC3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0"/>
            <a:ext cx="5067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out)">
                                      <p:cBhvr>
                                        <p:cTn id="12" dur="2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1AD15-CB3A-CB6B-FE5C-6D815444999E}"/>
              </a:ext>
            </a:extLst>
          </p:cNvPr>
          <p:cNvSpPr>
            <a:spLocks noGrp="1"/>
          </p:cNvSpPr>
          <p:nvPr>
            <p:ph type="title"/>
          </p:nvPr>
        </p:nvSpPr>
        <p:spPr/>
        <p:txBody>
          <a:bodyPr>
            <a:normAutofit/>
          </a:bodyPr>
          <a:lstStyle/>
          <a:p>
            <a:r>
              <a:rPr lang="fr-FR" sz="4800" b="1" dirty="0">
                <a:effectLst/>
                <a:latin typeface="Times New Roman" panose="02020603050405020304" pitchFamily="18" charset="0"/>
                <a:ea typeface="Times New Roman" panose="02020603050405020304" pitchFamily="18" charset="0"/>
              </a:rPr>
              <a:t>Introduction :</a:t>
            </a:r>
            <a:endParaRPr lang="fr-FR" sz="9600" dirty="0"/>
          </a:p>
        </p:txBody>
      </p:sp>
      <p:sp>
        <p:nvSpPr>
          <p:cNvPr id="3" name="Espace réservé du contenu 2">
            <a:extLst>
              <a:ext uri="{FF2B5EF4-FFF2-40B4-BE49-F238E27FC236}">
                <a16:creationId xmlns:a16="http://schemas.microsoft.com/office/drawing/2014/main" id="{753129FA-5174-E6FA-F4B4-75FDFCBE11E7}"/>
              </a:ext>
            </a:extLst>
          </p:cNvPr>
          <p:cNvSpPr>
            <a:spLocks noGrp="1"/>
          </p:cNvSpPr>
          <p:nvPr>
            <p:ph idx="1"/>
          </p:nvPr>
        </p:nvSpPr>
        <p:spPr>
          <a:xfrm>
            <a:off x="838200" y="1690688"/>
            <a:ext cx="3789218" cy="4486275"/>
          </a:xfrm>
        </p:spPr>
        <p:txBody>
          <a:bodyPr>
            <a:normAutofit fontScale="92500" lnSpcReduction="20000"/>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Imaginons un </a:t>
            </a:r>
            <a:r>
              <a:rPr lang="fr-FR" sz="3200" b="1" dirty="0">
                <a:effectLst/>
                <a:latin typeface="Calibri" panose="020F0502020204030204" pitchFamily="34" charset="0"/>
                <a:ea typeface="Calibri" panose="020F0502020204030204" pitchFamily="34" charset="0"/>
                <a:cs typeface="Times New Roman" panose="02020603050405020304" pitchFamily="18" charset="0"/>
              </a:rPr>
              <a:t>aigle</a:t>
            </a:r>
            <a:r>
              <a:rPr lang="fr-FR" sz="3200" dirty="0">
                <a:effectLst/>
                <a:latin typeface="Calibri" panose="020F0502020204030204" pitchFamily="34" charset="0"/>
                <a:ea typeface="Calibri" panose="020F0502020204030204" pitchFamily="34" charset="0"/>
                <a:cs typeface="Times New Roman" panose="02020603050405020304" pitchFamily="18" charset="0"/>
              </a:rPr>
              <a:t> qui vient frôler la terre une fois par siècle et qui emporte à chaque fois une poussière.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Alors, lorsque la terre aura été ainsi complétement balayée, commencera le tout début de l’éternité…</a:t>
            </a:r>
          </a:p>
          <a:p>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1026" name="Picture 2" descr="Aigle royal haliaeetus albicilla volant dans les montagnes - 205575081">
            <a:extLst>
              <a:ext uri="{FF2B5EF4-FFF2-40B4-BE49-F238E27FC236}">
                <a16:creationId xmlns:a16="http://schemas.microsoft.com/office/drawing/2014/main" id="{C8FF72E7-73C3-B119-2CD4-C04BF6CE0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490" y="1302327"/>
            <a:ext cx="7511510" cy="500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8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out)">
                                      <p:cBhvr>
                                        <p:cTn id="17" dur="2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44D608-7654-ACC2-94DE-5E850E083B1F}"/>
              </a:ext>
            </a:extLst>
          </p:cNvPr>
          <p:cNvSpPr>
            <a:spLocks noGrp="1"/>
          </p:cNvSpPr>
          <p:nvPr>
            <p:ph type="title"/>
          </p:nvPr>
        </p:nvSpPr>
        <p:spPr/>
        <p:txBody>
          <a:bodyPr/>
          <a:lstStyle/>
          <a:p>
            <a:r>
              <a:rPr lang="fr-FR" dirty="0"/>
              <a:t>VI - Conclusion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C304727A-FEE1-5BB5-598F-24BE0550A2B1}"/>
                  </a:ext>
                </a:extLst>
              </p:cNvPr>
              <p:cNvSpPr>
                <a:spLocks noGrp="1"/>
              </p:cNvSpPr>
              <p:nvPr>
                <p:ph idx="1"/>
              </p:nvPr>
            </p:nvSpPr>
            <p:spPr/>
            <p:txBody>
              <a:bodyPr>
                <a:normAutofit lnSpcReduction="10000"/>
              </a:bodyPr>
              <a:lstStyle/>
              <a:p>
                <a:r>
                  <a:rPr lang="fr-FR" sz="3200" dirty="0">
                    <a:effectLst/>
                    <a:latin typeface="Calibri" panose="020F0502020204030204" pitchFamily="34" charset="0"/>
                    <a:ea typeface="Calibri" panose="020F0502020204030204" pitchFamily="34" charset="0"/>
                    <a:cs typeface="Times New Roman" panose="02020603050405020304" pitchFamily="18" charset="0"/>
                  </a:rPr>
                  <a:t>J’espère que ces réflexions sur l’infini </a:t>
                </a:r>
                <a14:m>
                  <m:oMath xmlns:m="http://schemas.openxmlformats.org/officeDocument/2006/math">
                    <m:r>
                      <a:rPr lang="fr-FR" sz="4800" b="1" i="1">
                        <a:solidFill>
                          <a:srgbClr val="202122"/>
                        </a:solidFill>
                        <a:latin typeface="Cambria Math" panose="02040503050406030204" pitchFamily="18" charset="0"/>
                        <a:ea typeface="Calibri" panose="020F0502020204030204" pitchFamily="34" charset="0"/>
                        <a:cs typeface="Calibri" panose="020F0502020204030204" pitchFamily="34" charset="0"/>
                      </a:rPr>
                      <m:t>∞</m:t>
                    </m:r>
                  </m:oMath>
                </a14:m>
                <a:r>
                  <a:rPr lang="fr-FR" sz="3200" dirty="0">
                    <a:effectLst/>
                    <a:latin typeface="Calibri" panose="020F0502020204030204" pitchFamily="34" charset="0"/>
                    <a:ea typeface="Calibri" panose="020F0502020204030204" pitchFamily="34" charset="0"/>
                    <a:cs typeface="Times New Roman" panose="02020603050405020304" pitchFamily="18" charset="0"/>
                  </a:rPr>
                  <a:t> ne vous ont pas donné le vertige !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On peut prolonger la discussion et se demander si certains animaux (autres que les homos sapiens) ont une notion de l’infini. </a:t>
                </a:r>
              </a:p>
              <a:p>
                <a:r>
                  <a:rPr lang="fr-FR" sz="3200" dirty="0">
                    <a:effectLst/>
                    <a:latin typeface="Calibri" panose="020F0502020204030204" pitchFamily="34" charset="0"/>
                    <a:ea typeface="Calibri" panose="020F0502020204030204" pitchFamily="34" charset="0"/>
                    <a:cs typeface="Times New Roman" panose="02020603050405020304" pitchFamily="18" charset="0"/>
                  </a:rPr>
                  <a:t>En effet, il paraît que les abeilles connaissent le zéro, que les corbeaux savent compter, que les pieuvres sont étonnamment intelligentes, qu’on ne sait pas grand ’ chose de l’intelligence des dauphins etc.</a:t>
                </a:r>
                <a:endParaRPr lang="fr-FR" sz="4400" dirty="0"/>
              </a:p>
            </p:txBody>
          </p:sp>
        </mc:Choice>
        <mc:Fallback xmlns="">
          <p:sp>
            <p:nvSpPr>
              <p:cNvPr id="3" name="Espace réservé du contenu 2">
                <a:extLst>
                  <a:ext uri="{FF2B5EF4-FFF2-40B4-BE49-F238E27FC236}">
                    <a16:creationId xmlns:a16="http://schemas.microsoft.com/office/drawing/2014/main" id="{C304727A-FEE1-5BB5-598F-24BE0550A2B1}"/>
                  </a:ext>
                </a:extLst>
              </p:cNvPr>
              <p:cNvSpPr>
                <a:spLocks noGrp="1" noRot="1" noChangeAspect="1" noMove="1" noResize="1" noEditPoints="1" noAdjustHandles="1" noChangeArrowheads="1" noChangeShapeType="1" noTextEdit="1"/>
              </p:cNvSpPr>
              <p:nvPr>
                <p:ph idx="1"/>
              </p:nvPr>
            </p:nvSpPr>
            <p:spPr>
              <a:blipFill>
                <a:blip r:embed="rId2"/>
                <a:stretch>
                  <a:fillRect l="-1333" t="-420" r="-696"/>
                </a:stretch>
              </a:blipFill>
            </p:spPr>
            <p:txBody>
              <a:bodyPr/>
              <a:lstStyle/>
              <a:p>
                <a:r>
                  <a:rPr lang="fr-FR">
                    <a:noFill/>
                  </a:rPr>
                  <a:t> </a:t>
                </a:r>
              </a:p>
            </p:txBody>
          </p:sp>
        </mc:Fallback>
      </mc:AlternateContent>
    </p:spTree>
    <p:extLst>
      <p:ext uri="{BB962C8B-B14F-4D97-AF65-F5344CB8AC3E}">
        <p14:creationId xmlns:p14="http://schemas.microsoft.com/office/powerpoint/2010/main" val="194946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09B54F4-4AFB-9D01-C988-345A8A9A3524}"/>
              </a:ext>
            </a:extLst>
          </p:cNvPr>
          <p:cNvSpPr txBox="1"/>
          <p:nvPr/>
        </p:nvSpPr>
        <p:spPr>
          <a:xfrm>
            <a:off x="948128" y="721859"/>
            <a:ext cx="10534337" cy="4665701"/>
          </a:xfrm>
          <a:prstGeom prst="rect">
            <a:avLst/>
          </a:prstGeom>
          <a:noFill/>
        </p:spPr>
        <p:txBody>
          <a:bodyPr wrap="square">
            <a:spAutoFit/>
          </a:bodyPr>
          <a:lstStyle/>
          <a:p>
            <a:pPr>
              <a:lnSpc>
                <a:spcPct val="107000"/>
              </a:lnSpc>
              <a:spcAft>
                <a:spcPts val="800"/>
              </a:spcAft>
            </a:pPr>
            <a:r>
              <a:rPr lang="fr-FR" sz="3600" dirty="0">
                <a:effectLst/>
                <a:latin typeface="Calibri" panose="020F0502020204030204" pitchFamily="34" charset="0"/>
                <a:ea typeface="Times New Roman" panose="02020603050405020304" pitchFamily="18" charset="0"/>
                <a:cs typeface="Times New Roman" panose="02020603050405020304" pitchFamily="18" charset="0"/>
              </a:rPr>
              <a:t>Pour finir : et si l’infini n’existait pas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3600" dirty="0">
                <a:effectLst/>
                <a:latin typeface="Calibri" panose="020F0502020204030204" pitchFamily="34" charset="0"/>
                <a:ea typeface="Times New Roman" panose="02020603050405020304" pitchFamily="18" charset="0"/>
                <a:cs typeface="Times New Roman" panose="02020603050405020304" pitchFamily="18" charset="0"/>
              </a:rPr>
              <a:t>Non, ce n’est pas encore fini ! N’oubliez pas que le titre de la conférence porte sur l’</a:t>
            </a:r>
            <a:r>
              <a:rPr lang="fr-FR" sz="3600" b="1" dirty="0">
                <a:effectLst/>
                <a:latin typeface="Calibri" panose="020F0502020204030204" pitchFamily="34" charset="0"/>
                <a:ea typeface="Times New Roman" panose="02020603050405020304" pitchFamily="18" charset="0"/>
                <a:cs typeface="Times New Roman" panose="02020603050405020304" pitchFamily="18" charset="0"/>
              </a:rPr>
              <a:t>INFINI</a:t>
            </a:r>
            <a:r>
              <a:rPr lang="fr-FR" sz="36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fr-FR" sz="3600" dirty="0">
                <a:effectLst/>
                <a:latin typeface="Calibri" panose="020F0502020204030204" pitchFamily="34" charset="0"/>
                <a:ea typeface="Times New Roman" panose="02020603050405020304" pitchFamily="18" charset="0"/>
                <a:cs typeface="Times New Roman" panose="02020603050405020304" pitchFamily="18" charset="0"/>
              </a:rPr>
              <a:t>Est-ce que la conscience est une manifestation de l’infini, un processus de mise en abîme, on est conscient parce qu’on est conscient que l’on est conscient, etc. </a:t>
            </a:r>
          </a:p>
          <a:p>
            <a:r>
              <a:rPr lang="fr-FR" sz="3600" dirty="0">
                <a:effectLst/>
                <a:latin typeface="Calibri" panose="020F0502020204030204" pitchFamily="34" charset="0"/>
                <a:ea typeface="Times New Roman" panose="02020603050405020304" pitchFamily="18" charset="0"/>
                <a:cs typeface="Times New Roman" panose="02020603050405020304" pitchFamily="18" charset="0"/>
              </a:rPr>
              <a:t>Prochain sujet de philosophie du bac 2024…</a:t>
            </a:r>
            <a:endParaRPr lang="fr-FR" sz="3600" dirty="0"/>
          </a:p>
        </p:txBody>
      </p:sp>
    </p:spTree>
    <p:extLst>
      <p:ext uri="{BB962C8B-B14F-4D97-AF65-F5344CB8AC3E}">
        <p14:creationId xmlns:p14="http://schemas.microsoft.com/office/powerpoint/2010/main" val="4732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out)">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9E03D1B-E0EA-DB2E-50B2-8CBFB4C40DF0}"/>
              </a:ext>
            </a:extLst>
          </p:cNvPr>
          <p:cNvSpPr txBox="1"/>
          <p:nvPr/>
        </p:nvSpPr>
        <p:spPr>
          <a:xfrm>
            <a:off x="0" y="778316"/>
            <a:ext cx="3726873" cy="5632311"/>
          </a:xfrm>
          <a:prstGeom prst="rect">
            <a:avLst/>
          </a:prstGeom>
          <a:noFill/>
        </p:spPr>
        <p:txBody>
          <a:bodyPr wrap="square">
            <a:spAutoFit/>
          </a:bodyPr>
          <a:lstStyle/>
          <a:p>
            <a:r>
              <a:rPr lang="fr-FR" sz="3600" dirty="0">
                <a:effectLst/>
                <a:latin typeface="Calibri" panose="020F0502020204030204" pitchFamily="34" charset="0"/>
                <a:ea typeface="Calibri" panose="020F0502020204030204" pitchFamily="34" charset="0"/>
                <a:cs typeface="Times New Roman" panose="02020603050405020304" pitchFamily="18" charset="0"/>
              </a:rPr>
              <a:t>Qui n’a pas été émerveillé la nuit en contemplant un ciel étoilé où le regard porte sans limite apparente.</a:t>
            </a:r>
          </a:p>
          <a:p>
            <a:r>
              <a:rPr lang="fr-FR" sz="3600" dirty="0">
                <a:effectLst/>
                <a:latin typeface="Calibri" panose="020F0502020204030204" pitchFamily="34" charset="0"/>
                <a:ea typeface="Calibri" panose="020F0502020204030204" pitchFamily="34" charset="0"/>
                <a:cs typeface="Times New Roman" panose="02020603050405020304" pitchFamily="18" charset="0"/>
              </a:rPr>
              <a:t>On peut avoir ainsi une intuition de ce que peut être l’infini.</a:t>
            </a:r>
            <a:endParaRPr lang="fr-FR" dirty="0"/>
          </a:p>
        </p:txBody>
      </p:sp>
      <p:pic>
        <p:nvPicPr>
          <p:cNvPr id="2050" name="Picture 2">
            <a:extLst>
              <a:ext uri="{FF2B5EF4-FFF2-40B4-BE49-F238E27FC236}">
                <a16:creationId xmlns:a16="http://schemas.microsoft.com/office/drawing/2014/main" id="{C6186856-C9D6-558C-6C17-5DB60FB7E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781" y="778316"/>
            <a:ext cx="8167219" cy="583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8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out)">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6126</Words>
  <Application>Microsoft Office PowerPoint</Application>
  <PresentationFormat>Grand écran</PresentationFormat>
  <Paragraphs>335</Paragraphs>
  <Slides>81</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81</vt:i4>
      </vt:variant>
    </vt:vector>
  </HeadingPairs>
  <TitlesOfParts>
    <vt:vector size="90" baseType="lpstr">
      <vt:lpstr>Arial</vt:lpstr>
      <vt:lpstr>Calibri</vt:lpstr>
      <vt:lpstr>Calibri Light</vt:lpstr>
      <vt:lpstr>Cambria Math</vt:lpstr>
      <vt:lpstr>Freight</vt:lpstr>
      <vt:lpstr>PT Sans</vt:lpstr>
      <vt:lpstr>Segoe UI</vt:lpstr>
      <vt:lpstr>Times New Roman</vt:lpstr>
      <vt:lpstr>Thème Office</vt:lpstr>
      <vt:lpstr>L’infini</vt:lpstr>
      <vt:lpstr>Présentation PowerPoint</vt:lpstr>
      <vt:lpstr>Présentation PowerPoint</vt:lpstr>
      <vt:lpstr>Présentation PowerPoint</vt:lpstr>
      <vt:lpstr>Présentation PowerPoint</vt:lpstr>
      <vt:lpstr>Présentation PowerPoint</vt:lpstr>
      <vt:lpstr>Présentation PowerPoint</vt:lpstr>
      <vt:lpstr>Introduction :</vt:lpstr>
      <vt:lpstr>Présentation PowerPoint</vt:lpstr>
      <vt:lpstr>Présentation PowerPoint</vt:lpstr>
      <vt:lpstr>Présentation PowerPoint</vt:lpstr>
      <vt:lpstr>Alors commencent les paradoxes…</vt:lpstr>
      <vt:lpstr>Et ça continue !</vt:lpstr>
      <vt:lpstr>I - Historique</vt:lpstr>
      <vt:lpstr>Présentation PowerPoint</vt:lpstr>
      <vt:lpstr>Présentation PowerPoint</vt:lpstr>
      <vt:lpstr>Présentation PowerPoint</vt:lpstr>
      <vt:lpstr>L’apparition de la notion d’atome</vt:lpstr>
      <vt:lpstr>Euclide et une première démonstration</vt:lpstr>
      <vt:lpstr>Présentation PowerPoint</vt:lpstr>
      <vt:lpstr>Présentation PowerPoint</vt:lpstr>
      <vt:lpstr>Archimède (-287 -212) </vt:lpstr>
      <vt:lpstr>Présentation PowerPoint</vt:lpstr>
      <vt:lpstr>Arrive le moyen âge.</vt:lpstr>
      <vt:lpstr>La renaissance</vt:lpstr>
      <vt:lpstr>L’époque « moderne »</vt:lpstr>
      <vt:lpstr>II – L’infini en art</vt:lpstr>
      <vt:lpstr>Présentation PowerPoint</vt:lpstr>
      <vt:lpstr>Présentation PowerPoint</vt:lpstr>
      <vt:lpstr>Présentation PowerPoint</vt:lpstr>
      <vt:lpstr>Mise en abyme</vt:lpstr>
      <vt:lpstr>Présentation PowerPoint</vt:lpstr>
      <vt:lpstr>Présentation PowerPoint</vt:lpstr>
      <vt:lpstr>III – L’infini en Mathématiques</vt:lpstr>
      <vt:lpstr>1 – Les fractales</vt:lpstr>
      <vt:lpstr>Présentation PowerPoint</vt:lpstr>
      <vt:lpstr>Présentation PowerPoint</vt:lpstr>
      <vt:lpstr>Présentation PowerPoint</vt:lpstr>
      <vt:lpstr>Présentation PowerPoint</vt:lpstr>
      <vt:lpstr>Présentation PowerPoint</vt:lpstr>
      <vt:lpstr>2 – L’hôtel de Hilbert</vt:lpstr>
      <vt:lpstr>Présentation PowerPoint</vt:lpstr>
      <vt:lpstr>Présentation PowerPoint</vt:lpstr>
      <vt:lpstr>3 – Il n’y a pas qu’un infini !</vt:lpstr>
      <vt:lpstr>Présentation PowerPoint</vt:lpstr>
      <vt:lpstr>Présentation PowerPoint</vt:lpstr>
      <vt:lpstr>Présentation PowerPoint</vt:lpstr>
      <vt:lpstr>Présentation PowerPoint</vt:lpstr>
      <vt:lpstr>3 – La géométrie projective et son audace</vt:lpstr>
      <vt:lpstr>Présentation PowerPoint</vt:lpstr>
      <vt:lpstr>4 – Comment les mathématiciens ont essayé de tutoyer l’infini par les nombres.</vt:lpstr>
      <vt:lpstr>Présentation PowerPoint</vt:lpstr>
      <vt:lpstr>Présentation PowerPoint</vt:lpstr>
      <vt:lpstr>III - L’infini en Physique</vt:lpstr>
      <vt:lpstr>1 – Continu ou discontinu ?</vt:lpstr>
      <vt:lpstr>Présentation PowerPoint</vt:lpstr>
      <vt:lpstr>2 – Le ciel étoilé</vt:lpstr>
      <vt:lpstr>Présentation PowerPoint</vt:lpstr>
      <vt:lpstr>3 – Les trous noirs</vt:lpstr>
      <vt:lpstr>Présentation PowerPoint</vt:lpstr>
      <vt:lpstr>Présentation PowerPoint</vt:lpstr>
      <vt:lpstr>Présentation PowerPoint</vt:lpstr>
      <vt:lpstr>4 – Ajustement infiniment fin des constantes Physiques</vt:lpstr>
      <vt:lpstr>Présentation PowerPoint</vt:lpstr>
      <vt:lpstr>Présentation PowerPoint</vt:lpstr>
      <vt:lpstr>Présentation PowerPoint</vt:lpstr>
      <vt:lpstr>Le principe anthropique</vt:lpstr>
      <vt:lpstr>Présentation PowerPoint</vt:lpstr>
      <vt:lpstr>5 – Y-a-t-il une vitesse  infinie ?</vt:lpstr>
      <vt:lpstr>Présentation PowerPoint</vt:lpstr>
      <vt:lpstr>Présentation PowerPoint</vt:lpstr>
      <vt:lpstr>Présentation PowerPoint</vt:lpstr>
      <vt:lpstr>Présentation PowerPoint</vt:lpstr>
      <vt:lpstr>Présentation PowerPoint</vt:lpstr>
      <vt:lpstr>IV - L’infini en Philosophie</vt:lpstr>
      <vt:lpstr>Présentation PowerPoint</vt:lpstr>
      <vt:lpstr>Présentation PowerPoint</vt:lpstr>
      <vt:lpstr>V – L’infini dans les religions</vt:lpstr>
      <vt:lpstr>Présentation PowerPoint</vt:lpstr>
      <vt:lpstr>VI - 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L’infini</dc:title>
  <dc:creator>Michel Gonnord</dc:creator>
  <cp:lastModifiedBy>Gérard ROCHELET</cp:lastModifiedBy>
  <cp:revision>30</cp:revision>
  <dcterms:created xsi:type="dcterms:W3CDTF">2023-09-21T09:12:04Z</dcterms:created>
  <dcterms:modified xsi:type="dcterms:W3CDTF">2023-11-11T12:30:57Z</dcterms:modified>
</cp:coreProperties>
</file>